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2"/>
  </p:notesMasterIdLst>
  <p:handoutMasterIdLst>
    <p:handoutMasterId r:id="rId33"/>
  </p:handoutMasterIdLst>
  <p:sldIdLst>
    <p:sldId id="256" r:id="rId2"/>
    <p:sldId id="374" r:id="rId3"/>
    <p:sldId id="375" r:id="rId4"/>
    <p:sldId id="376" r:id="rId5"/>
    <p:sldId id="377" r:id="rId6"/>
    <p:sldId id="378" r:id="rId7"/>
    <p:sldId id="379" r:id="rId8"/>
    <p:sldId id="380" r:id="rId9"/>
    <p:sldId id="383" r:id="rId10"/>
    <p:sldId id="384" r:id="rId11"/>
    <p:sldId id="381" r:id="rId12"/>
    <p:sldId id="382" r:id="rId13"/>
    <p:sldId id="393" r:id="rId14"/>
    <p:sldId id="388" r:id="rId15"/>
    <p:sldId id="385" r:id="rId16"/>
    <p:sldId id="386" r:id="rId17"/>
    <p:sldId id="387" r:id="rId18"/>
    <p:sldId id="389" r:id="rId19"/>
    <p:sldId id="390" r:id="rId20"/>
    <p:sldId id="391" r:id="rId21"/>
    <p:sldId id="402" r:id="rId22"/>
    <p:sldId id="394" r:id="rId23"/>
    <p:sldId id="396" r:id="rId24"/>
    <p:sldId id="397" r:id="rId25"/>
    <p:sldId id="398" r:id="rId26"/>
    <p:sldId id="399" r:id="rId27"/>
    <p:sldId id="400" r:id="rId28"/>
    <p:sldId id="395" r:id="rId29"/>
    <p:sldId id="392" r:id="rId30"/>
    <p:sldId id="363" r:id="rId31"/>
  </p:sldIdLst>
  <p:sldSz cx="9144000" cy="6858000" type="screen4x3"/>
  <p:notesSz cx="6797675" cy="9926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  <p:ext uri="{2D200454-40CA-4A62-9FC3-DE9A4176ACB9}">
      <p15:notesGuideLst xmlns:p15="http://schemas.microsoft.com/office/powerpoint/2012/main" xmlns="">
        <p15:guide id="1" orient="horz" pos="3126" userDrawn="1">
          <p15:clr>
            <a:srgbClr val="A4A3A4"/>
          </p15:clr>
        </p15:guide>
        <p15:guide id="2" pos="2141" userDrawn="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Lindsaye" initials="L" lastIdx="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C3719"/>
    <a:srgbClr val="7E112B"/>
    <a:srgbClr val="FFCB27"/>
    <a:srgbClr val="F58220"/>
    <a:srgbClr val="8F8944"/>
    <a:srgbClr val="4C80B0"/>
    <a:srgbClr val="78B16D"/>
    <a:srgbClr val="B20F23"/>
    <a:srgbClr val="009900"/>
    <a:srgbClr val="D6009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xmlns="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48637FC-68CE-4EC1-9202-09ED15649CAB}" v="2" dt="2019-06-28T08:37:27.70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2978" autoAdjust="0"/>
    <p:restoredTop sz="97049" autoAdjust="0"/>
  </p:normalViewPr>
  <p:slideViewPr>
    <p:cSldViewPr snapToGrid="0" snapToObjects="1">
      <p:cViewPr>
        <p:scale>
          <a:sx n="81" d="100"/>
          <a:sy n="81" d="100"/>
        </p:scale>
        <p:origin x="-822" y="-3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 snapToObjects="1" showGuides="1">
      <p:cViewPr varScale="1">
        <p:scale>
          <a:sx n="110" d="100"/>
          <a:sy n="110" d="100"/>
        </p:scale>
        <p:origin x="2496" y="192"/>
      </p:cViewPr>
      <p:guideLst>
        <p:guide orient="horz" pos="3126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microsoft.com/office/2015/10/relationships/revisionInfo" Target="revisionInfo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commentAuthors" Target="commentAuthor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handoutMaster" Target="handoutMasters/handoutMaster1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ZA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CBC6BE3-D50D-403D-8967-FD6C4940A126}" type="datetimeFigureOut">
              <a:rPr lang="en-ZA" smtClean="0"/>
              <a:pPr/>
              <a:t>2026-07-27</a:t>
            </a:fld>
            <a:endParaRPr lang="en-ZA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ZA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341AFD1-AD3B-498F-B42A-140D6ABE565B}" type="slidenum">
              <a:rPr lang="en-ZA" smtClean="0"/>
              <a:pPr/>
              <a:t>‹#›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304704582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466CBFB-CBC5-6D45-B81E-D5087457DA0C}" type="datetimeFigureOut">
              <a:rPr lang="en-US" smtClean="0"/>
              <a:pPr/>
              <a:t>7/27/2026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2396F31-D46C-174D-9DA5-0F156D17816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092540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Wines of South Africa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396F31-D46C-174D-9DA5-0F156D17816F}" type="slidenum">
              <a:rPr lang="en-US" smtClean="0"/>
              <a:pPr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781243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2396F31-D46C-174D-9DA5-0F156D17816F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2382551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B561B54E-C073-F1A7-0274-7A5F63D5F5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xmlns="" id="{4D8A31AD-4647-A889-345E-7A38AC94FE6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xmlns="" id="{1201AA06-0044-EC81-3452-60F2AD46045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4BBCB005-0EE3-2B05-9E31-106F6DF67B9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2396F31-D46C-174D-9DA5-0F156D17816F}" type="slidenum">
              <a:rPr lang="en-US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341883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2FDFAC38-B9DC-8FAE-25D3-B8CB9E9337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xmlns="" id="{E53BEA96-606D-E6B0-81D3-7865ED8168A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xmlns="" id="{C450E185-BC8A-BD63-D879-E9332239E5E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946CB0B3-CCD5-B119-DB60-4E75C199F6B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2396F31-D46C-174D-9DA5-0F156D17816F}" type="slidenum">
              <a:rPr lang="en-US" smtClean="0"/>
              <a:pPr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6300980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DE710AB9-C910-5F5B-B483-4E12A191AF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xmlns="" id="{E5118E1B-1CE0-4AEB-17AB-D897348EFC4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xmlns="" id="{FB89E70F-C012-8A6E-D334-43C237357A2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8A73AE85-CB88-0562-3A72-6BE0E422A84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2396F31-D46C-174D-9DA5-0F156D17816F}" type="slidenum">
              <a:rPr lang="en-US" smtClean="0"/>
              <a:pPr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83774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F174C2EF-72AC-A5C8-486A-F7C3FDED25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xmlns="" id="{FED1491B-C32C-835A-A265-00EDFC53D51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xmlns="" id="{68EE72EB-97E0-334C-827C-4DFAEB598C8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9F3CC0F3-4C99-54C6-61F8-2AB1ADCB778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2396F31-D46C-174D-9DA5-0F156D17816F}" type="slidenum">
              <a:rPr lang="en-US" smtClean="0"/>
              <a:pPr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046804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7EC3C729-E5FF-9140-A56C-D774082699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xmlns="" id="{80806258-C0DD-EACA-6D72-83FE368476B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xmlns="" id="{BF3B7A4D-0FE5-220D-155A-DAFC37F4162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AC0D781F-2B3A-E98D-9BFC-16CA1EE59B3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2396F31-D46C-174D-9DA5-0F156D17816F}" type="slidenum">
              <a:rPr lang="en-US" smtClean="0"/>
              <a:pPr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171050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8A61B50E-0335-4401-25E4-56BB6CDAE4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xmlns="" id="{F6C27C97-4B77-A4F4-5C02-DFA43350097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xmlns="" id="{6A450984-9F97-F821-4B6D-3F4931351C6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1A616B6E-9AE7-FA21-8EA4-A34BB91B269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2396F31-D46C-174D-9DA5-0F156D17816F}" type="slidenum">
              <a:rPr lang="en-US" smtClean="0"/>
              <a:pPr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114767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F0DB28F4-F2AB-B9CF-EFF7-6F7365C4D3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xmlns="" id="{81B4AB74-0099-9824-D659-292F6EC7DA7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xmlns="" id="{B40123B7-890B-795D-D8D1-3ED6632E5DC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88909403-6B65-4C6C-151B-3282910BBAE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2396F31-D46C-174D-9DA5-0F156D17816F}" type="slidenum">
              <a:rPr lang="en-US" smtClean="0"/>
              <a:pPr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928370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398BB4CB-2106-2537-2860-9E0F882072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xmlns="" id="{2ECAA471-7411-ED34-4812-8E8751DB24A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xmlns="" id="{41A42C8F-88D7-2F6D-65EE-91ED51AE61B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01860DF5-1254-1832-428E-8F3C3B1A361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2396F31-D46C-174D-9DA5-0F156D17816F}" type="slidenum">
              <a:rPr lang="en-US" smtClean="0"/>
              <a:pPr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179450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E0EFCA2B-FFBC-6181-3AB8-E6480E9DFD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xmlns="" id="{59B7B0D7-79F6-969B-70E9-0F55FD5960D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xmlns="" id="{320CB05C-48DD-AAB8-4A1D-155D6A2FD33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AB3E6685-CF32-7DD3-FD2A-E406EE273F5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2396F31-D46C-174D-9DA5-0F156D17816F}" type="slidenum">
              <a:rPr lang="en-US" smtClean="0"/>
              <a:pPr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5837142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21ACB309-22D9-22FA-4243-C69C597F70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xmlns="" id="{371C7684-10FD-7103-AE82-73CC1A20618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xmlns="" id="{A866EE93-B5A1-87D2-3F1C-4C12998627E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CCF062CD-143F-1A2B-A7F7-609B56602FA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2396F31-D46C-174D-9DA5-0F156D17816F}" type="slidenum">
              <a:rPr lang="en-US" smtClean="0"/>
              <a:pPr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6999595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9CF0A442-BACB-936F-B471-A5AD396486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xmlns="" id="{5FF45AE4-3D57-1F0B-F706-D13FD3060BD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xmlns="" id="{ADE8715D-25B4-0748-01A6-7222E7951BF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C8391557-F29B-BC79-E818-219323B714B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2396F31-D46C-174D-9DA5-0F156D17816F}" type="slidenum">
              <a:rPr lang="en-US" smtClean="0"/>
              <a:pPr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8182735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27E33F9E-3DD8-C716-9519-98FF6FB4CA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xmlns="" id="{1E01ACB0-28D3-EE4E-F57F-AF8DCC29158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xmlns="" id="{55AD5AFD-F620-637F-FCFA-CB4CE08A3D0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36D6E67D-24B1-0D31-76AD-EE80A6947D5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2396F31-D46C-174D-9DA5-0F156D17816F}" type="slidenum">
              <a:rPr lang="en-US" smtClean="0"/>
              <a:pPr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231445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C04E76FC-B092-9DC5-6585-5E907ED780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xmlns="" id="{BB09CD04-C30B-95D9-9F21-FBF75B703DD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xmlns="" id="{074B5086-D784-9470-28FF-C7FC864F7A0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0661B128-56F7-A8BC-E9F4-4B8DF0C12E0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2396F31-D46C-174D-9DA5-0F156D17816F}" type="slidenum">
              <a:rPr lang="en-US" smtClean="0"/>
              <a:pPr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076168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FD499C67-C03E-627F-70CC-C7126C0970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xmlns="" id="{6480A6DB-F1D4-B180-AB56-841A1D52F34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xmlns="" id="{3969C1D5-4889-F775-596A-25314AC27E0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3590FD3C-53B5-6BC9-6B2C-B16BFD0E868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2396F31-D46C-174D-9DA5-0F156D17816F}" type="slidenum">
              <a:rPr lang="en-US" smtClean="0"/>
              <a:pPr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62339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4867B6AF-BC55-666F-1F2C-3EE3F5FE9E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xmlns="" id="{B2720499-9B0F-4316-FBB4-0A5AEE50758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xmlns="" id="{9B6BABEA-CF60-F2C5-CB74-496D5E74455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36878A10-B093-6BF8-782C-735AA442BC8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2396F31-D46C-174D-9DA5-0F156D17816F}" type="slidenum">
              <a:rPr lang="en-US" smtClean="0"/>
              <a:pPr/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530034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AB5354E9-FC94-5276-1C08-A0CADF845F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xmlns="" id="{7D6B5889-1ACF-333C-113F-B04E8639333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xmlns="" id="{EE3C9A80-445C-CF04-C0DD-D86C4E62E07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A3A3EC34-031E-1FDE-58B4-68D7EC03CD1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2396F31-D46C-174D-9DA5-0F156D17816F}" type="slidenum">
              <a:rPr lang="en-US" smtClean="0"/>
              <a:pPr/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722047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31E9144E-7466-73C0-2D5E-0F8F839C95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xmlns="" id="{A710C453-74EB-EFEF-4C39-8CFC33A3B8D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xmlns="" id="{E7F75765-CC80-2A09-A76B-C1DC45BD6DD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6C6937ED-C728-ABF3-E06D-A1DBCB7AB23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2396F31-D46C-174D-9DA5-0F156D17816F}" type="slidenum">
              <a:rPr lang="en-US" smtClean="0"/>
              <a:pPr/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4090717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2FB91C58-B712-C615-A080-902293E79D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xmlns="" id="{436FED2F-22D6-6745-2D2F-7A995E160EF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xmlns="" id="{00622109-CBB4-E063-4473-8B039C68CD2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416B2681-A51D-DBE3-8742-937422D9BFF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2396F31-D46C-174D-9DA5-0F156D17816F}" type="slidenum">
              <a:rPr lang="en-US" smtClean="0"/>
              <a:pPr/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121695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1674DD35-A860-41AE-B1CE-BB249F6BC7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xmlns="" id="{8262A6E9-75D9-8DB4-ABA9-36CA412852B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xmlns="" id="{B60F5DDF-29A7-16AA-94D3-DC7D8C6221C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8F5E0626-9CCA-920B-26E1-133244AFD7C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2396F31-D46C-174D-9DA5-0F156D17816F}" type="slidenum">
              <a:rPr lang="en-US" smtClean="0"/>
              <a:pPr/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4774882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F42DC813-7240-AC9C-80A8-0308122531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xmlns="" id="{85B32CFB-3FF1-D296-8DCE-BF939DEA89F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xmlns="" id="{A1CC9378-B0D1-3D7C-7F1E-982D80BF9F0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A00133B4-0723-5131-FC94-97D18A96491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2396F31-D46C-174D-9DA5-0F156D17816F}" type="slidenum">
              <a:rPr lang="en-US" smtClean="0"/>
              <a:pPr/>
              <a:t>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8435009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06677B3D-8D02-FEAA-E72A-F100B98BFF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xmlns="" id="{A55FABB3-1502-939C-1AF3-2BBAB745FC3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xmlns="" id="{BE941034-4C00-FDB6-7832-DC0AA3C2C18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8A20223D-07C5-9031-EE15-A582C26F21B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2396F31-D46C-174D-9DA5-0F156D17816F}" type="slidenum">
              <a:rPr lang="en-US" smtClean="0"/>
              <a:pPr/>
              <a:t>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2414961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F262D94D-B685-B589-6A3A-5C6A799D01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xmlns="" id="{D8161943-DEE7-CB23-4A73-7B10AF5C205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xmlns="" id="{E82AC02E-AB25-29C2-4EB1-528CB20836C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14A9E6B3-C8E6-C747-4981-ECF87E51607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2396F31-D46C-174D-9DA5-0F156D17816F}" type="slidenum">
              <a:rPr lang="en-US" smtClean="0"/>
              <a:pPr/>
              <a:t>24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7069137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0F15A8E2-C529-5A5A-E43F-824C187E0C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xmlns="" id="{DDAC0850-B849-1FA4-F1F8-05672A6FDC7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xmlns="" id="{3CD97592-8354-210F-0069-F73A37B6000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6F65081E-C0AB-76AB-819E-48C8329BB46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2396F31-D46C-174D-9DA5-0F156D17816F}" type="slidenum">
              <a:rPr lang="en-US" smtClean="0"/>
              <a:pPr/>
              <a:t>25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18392367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82AE09C7-F38C-22F4-B9EB-4CAF8F6D34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xmlns="" id="{2EEA2F27-35AB-24DF-606E-6E178AD4C1E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xmlns="" id="{71C79D39-F39C-B602-C209-5B0DB24AE34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F57EA52C-D4B6-DF82-5D45-1B31B18D673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2396F31-D46C-174D-9DA5-0F156D17816F}" type="slidenum">
              <a:rPr lang="en-US" smtClean="0"/>
              <a:pPr/>
              <a:t>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6866510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4C774200-CA2A-FEB0-49F7-5E6F670E72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xmlns="" id="{04DCB71B-C9CE-C8E8-0093-3169E4B4242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xmlns="" id="{7175E97F-39F6-30C4-1048-036FB0B5ED4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30A5DD56-42F3-9E5F-C569-555270B4834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2396F31-D46C-174D-9DA5-0F156D17816F}" type="slidenum">
              <a:rPr lang="en-US" smtClean="0"/>
              <a:pPr/>
              <a:t>27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4882967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FDD7A66A-5381-F2FC-EE43-2043737040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xmlns="" id="{BAC53AF9-E901-B070-2D53-F36D3BB852C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xmlns="" id="{BA4DBB23-4AFF-FC53-0ACA-D2F29FBC3F2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08E0F398-677D-9FEB-944F-459520A8F0A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2396F31-D46C-174D-9DA5-0F156D17816F}" type="slidenum">
              <a:rPr lang="en-US" smtClean="0"/>
              <a:pPr/>
              <a:t>28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10421259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E0EAFA7B-D299-03EF-210B-671217C214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xmlns="" id="{CDD737D1-86E6-932A-9E0D-D4533C41030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xmlns="" id="{4B214867-2037-9564-D8EB-283E00F1078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C98AB74B-EBC0-575B-782F-139137DEF68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2396F31-D46C-174D-9DA5-0F156D17816F}" type="slidenum">
              <a:rPr lang="en-US" smtClean="0"/>
              <a:pPr/>
              <a:t>29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17281754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end</a:t>
            </a:r>
            <a:r>
              <a:rPr lang="en-GB" dirty="0">
                <a:effectLst/>
              </a:rPr>
              <a:t>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396F31-D46C-174D-9DA5-0F156D17816F}" type="slidenum">
              <a:rPr lang="en-US" smtClean="0"/>
              <a:pPr/>
              <a:t>30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232238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 Big Writ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00113" y="5897180"/>
            <a:ext cx="5308664" cy="960820"/>
          </a:xfrm>
        </p:spPr>
        <p:txBody>
          <a:bodyPr lIns="0" tIns="0" rIns="0" bIns="0">
            <a:normAutofit/>
          </a:bodyPr>
          <a:lstStyle>
            <a:lvl1pPr marL="0" indent="0" algn="ctr">
              <a:buNone/>
              <a:defRPr sz="2200" b="0" i="0">
                <a:solidFill>
                  <a:srgbClr val="7E112B"/>
                </a:solidFill>
                <a:latin typeface="Avenir Next LT Pro Demi" panose="020B0504020202020204" pitchFamily="34" charset="77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dirty="0"/>
              <a:t>Click to edit Master subtitle style</a:t>
            </a:r>
            <a:endParaRPr lang="en-US" dirty="0"/>
          </a:p>
        </p:txBody>
      </p:sp>
      <p:pic>
        <p:nvPicPr>
          <p:cNvPr id="9" name="Picture 8" descr="A logo with yellow and orange leaves&#10;&#10;AI-generated content may be incorrect.">
            <a:extLst>
              <a:ext uri="{FF2B5EF4-FFF2-40B4-BE49-F238E27FC236}">
                <a16:creationId xmlns:a16="http://schemas.microsoft.com/office/drawing/2014/main" xmlns="" id="{0FDD2224-466E-38CE-AD2B-08D724C80AB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b="14947"/>
          <a:stretch>
            <a:fillRect/>
          </a:stretch>
        </p:blipFill>
        <p:spPr>
          <a:xfrm>
            <a:off x="7785717" y="6147813"/>
            <a:ext cx="747096" cy="511932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xmlns="" id="{6C80C094-D232-14D8-32DD-4083D83FAC60}"/>
              </a:ext>
            </a:extLst>
          </p:cNvPr>
          <p:cNvSpPr/>
          <p:nvPr userDrawn="1"/>
        </p:nvSpPr>
        <p:spPr>
          <a:xfrm>
            <a:off x="0" y="0"/>
            <a:ext cx="9144000" cy="83912"/>
          </a:xfrm>
          <a:prstGeom prst="rect">
            <a:avLst/>
          </a:prstGeom>
          <a:solidFill>
            <a:srgbClr val="FFCB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xmlns="" id="{A0C74F3A-B0B5-064C-32F0-99601517D7A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 l="893" r="893"/>
          <a:stretch/>
        </p:blipFill>
        <p:spPr>
          <a:xfrm>
            <a:off x="1" y="5768975"/>
            <a:ext cx="611188" cy="1089025"/>
          </a:xfrm>
          <a:prstGeom prst="rect">
            <a:avLst/>
          </a:prstGeom>
          <a:solidFill>
            <a:srgbClr val="4C80B0"/>
          </a:solidFill>
        </p:spPr>
      </p:pic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xmlns="" id="{316E809E-34AC-EE10-790D-426D0E445B55}"/>
              </a:ext>
            </a:extLst>
          </p:cNvPr>
          <p:cNvCxnSpPr>
            <a:cxnSpLocks/>
          </p:cNvCxnSpPr>
          <p:nvPr userDrawn="1"/>
        </p:nvCxnSpPr>
        <p:spPr>
          <a:xfrm>
            <a:off x="7615832" y="6147813"/>
            <a:ext cx="1178" cy="710187"/>
          </a:xfrm>
          <a:prstGeom prst="line">
            <a:avLst/>
          </a:prstGeom>
          <a:ln w="6350">
            <a:solidFill>
              <a:srgbClr val="5C3719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15449616-4FFF-EEA5-8CC8-952B58B0DC81}"/>
              </a:ext>
            </a:extLst>
          </p:cNvPr>
          <p:cNvSpPr txBox="1"/>
          <p:nvPr userDrawn="1"/>
        </p:nvSpPr>
        <p:spPr>
          <a:xfrm>
            <a:off x="6446611" y="6525261"/>
            <a:ext cx="1008289" cy="1384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r"/>
            <a:r>
              <a:rPr lang="en-US" sz="900" b="0" i="0" dirty="0">
                <a:solidFill>
                  <a:srgbClr val="5C3719"/>
                </a:solidFill>
                <a:latin typeface="Avenir Next LT Pro" panose="020B0504020202020204" pitchFamily="34" charset="77"/>
                <a:cs typeface="Myriad Pro"/>
              </a:rPr>
              <a:t>CAPE WINELANDS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60CFA769-F823-F074-B663-BD956578350B}"/>
              </a:ext>
            </a:extLst>
          </p:cNvPr>
          <p:cNvSpPr txBox="1"/>
          <p:nvPr userDrawn="1"/>
        </p:nvSpPr>
        <p:spPr>
          <a:xfrm>
            <a:off x="5846107" y="6257418"/>
            <a:ext cx="1605618" cy="288147"/>
          </a:xfrm>
          <a:prstGeom prst="rect">
            <a:avLst/>
          </a:prstGeom>
          <a:noFill/>
        </p:spPr>
        <p:txBody>
          <a:bodyPr wrap="square" lIns="0" tIns="0" rIns="0" bIns="72000" rtlCol="0">
            <a:spAutoFit/>
          </a:bodyPr>
          <a:lstStyle/>
          <a:p>
            <a:pPr algn="r"/>
            <a:r>
              <a:rPr lang="en-US" sz="1400" b="1" i="0" dirty="0">
                <a:solidFill>
                  <a:srgbClr val="FFCB27"/>
                </a:solidFill>
                <a:latin typeface="Avenir Next LT Pro" panose="020B0504020202020204" pitchFamily="34" charset="77"/>
                <a:cs typeface="Myriad Pro"/>
              </a:rPr>
              <a:t>Olifants River</a:t>
            </a:r>
          </a:p>
        </p:txBody>
      </p:sp>
    </p:spTree>
    <p:extLst>
      <p:ext uri="{BB962C8B-B14F-4D97-AF65-F5344CB8AC3E}">
        <p14:creationId xmlns:p14="http://schemas.microsoft.com/office/powerpoint/2010/main" val="6656686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Small writ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00113" y="5949950"/>
            <a:ext cx="5308664" cy="908050"/>
          </a:xfrm>
        </p:spPr>
        <p:txBody>
          <a:bodyPr lIns="0" tIns="0" rIns="0" bIns="0">
            <a:normAutofit/>
          </a:bodyPr>
          <a:lstStyle>
            <a:lvl1pPr marL="0" indent="0" algn="l">
              <a:buNone/>
              <a:defRPr sz="1500" b="0" i="0">
                <a:solidFill>
                  <a:srgbClr val="5C3719"/>
                </a:solidFill>
                <a:latin typeface="Avenir Next LT Pro" panose="020B0504020202020204" pitchFamily="34" charset="77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dirty="0"/>
              <a:t>Click to edit Master subtitle style</a:t>
            </a:r>
            <a:endParaRPr lang="en-US" dirty="0"/>
          </a:p>
        </p:txBody>
      </p:sp>
      <p:pic>
        <p:nvPicPr>
          <p:cNvPr id="9" name="Picture 8" descr="A logo with yellow and orange leaves&#10;&#10;AI-generated content may be incorrect.">
            <a:extLst>
              <a:ext uri="{FF2B5EF4-FFF2-40B4-BE49-F238E27FC236}">
                <a16:creationId xmlns:a16="http://schemas.microsoft.com/office/drawing/2014/main" xmlns="" id="{0FDD2224-466E-38CE-AD2B-08D724C80AB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b="14947"/>
          <a:stretch>
            <a:fillRect/>
          </a:stretch>
        </p:blipFill>
        <p:spPr>
          <a:xfrm>
            <a:off x="7785717" y="6147813"/>
            <a:ext cx="747096" cy="511932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xmlns="" id="{6C80C094-D232-14D8-32DD-4083D83FAC60}"/>
              </a:ext>
            </a:extLst>
          </p:cNvPr>
          <p:cNvSpPr/>
          <p:nvPr userDrawn="1"/>
        </p:nvSpPr>
        <p:spPr>
          <a:xfrm>
            <a:off x="0" y="0"/>
            <a:ext cx="9144000" cy="83912"/>
          </a:xfrm>
          <a:prstGeom prst="rect">
            <a:avLst/>
          </a:prstGeom>
          <a:solidFill>
            <a:srgbClr val="FFCB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xmlns="" id="{A0C74F3A-B0B5-064C-32F0-99601517D7A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 l="893" r="893"/>
          <a:stretch/>
        </p:blipFill>
        <p:spPr>
          <a:xfrm>
            <a:off x="1" y="5768975"/>
            <a:ext cx="611188" cy="1089025"/>
          </a:xfrm>
          <a:prstGeom prst="rect">
            <a:avLst/>
          </a:prstGeom>
          <a:solidFill>
            <a:srgbClr val="4C80B0"/>
          </a:solidFill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D7AF6F15-4785-22D7-9C60-7D4AE28C2E12}"/>
              </a:ext>
            </a:extLst>
          </p:cNvPr>
          <p:cNvSpPr txBox="1"/>
          <p:nvPr userDrawn="1"/>
        </p:nvSpPr>
        <p:spPr>
          <a:xfrm>
            <a:off x="6446611" y="6525261"/>
            <a:ext cx="1008289" cy="1384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r"/>
            <a:r>
              <a:rPr lang="en-US" sz="900" b="0" i="0" dirty="0">
                <a:solidFill>
                  <a:srgbClr val="5C3719"/>
                </a:solidFill>
                <a:latin typeface="Avenir Next LT Pro" panose="020B0504020202020204" pitchFamily="34" charset="77"/>
                <a:cs typeface="Myriad Pro"/>
              </a:rPr>
              <a:t>CAPE WINELANDS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A8211977-5EA5-6819-C3F6-489438556569}"/>
              </a:ext>
            </a:extLst>
          </p:cNvPr>
          <p:cNvSpPr txBox="1"/>
          <p:nvPr userDrawn="1"/>
        </p:nvSpPr>
        <p:spPr>
          <a:xfrm>
            <a:off x="5846107" y="6257418"/>
            <a:ext cx="1605618" cy="288147"/>
          </a:xfrm>
          <a:prstGeom prst="rect">
            <a:avLst/>
          </a:prstGeom>
          <a:noFill/>
        </p:spPr>
        <p:txBody>
          <a:bodyPr wrap="square" lIns="0" tIns="0" rIns="0" bIns="72000" rtlCol="0">
            <a:spAutoFit/>
          </a:bodyPr>
          <a:lstStyle/>
          <a:p>
            <a:pPr algn="r"/>
            <a:r>
              <a:rPr lang="en-US" sz="1400" b="1" i="0" dirty="0">
                <a:solidFill>
                  <a:srgbClr val="FFCB27"/>
                </a:solidFill>
                <a:latin typeface="Avenir Next LT Pro" panose="020B0504020202020204" pitchFamily="34" charset="77"/>
                <a:cs typeface="Myriad Pro"/>
              </a:rPr>
              <a:t>Olifants River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xmlns="" id="{316E809E-34AC-EE10-790D-426D0E445B55}"/>
              </a:ext>
            </a:extLst>
          </p:cNvPr>
          <p:cNvCxnSpPr>
            <a:cxnSpLocks/>
          </p:cNvCxnSpPr>
          <p:nvPr userDrawn="1"/>
        </p:nvCxnSpPr>
        <p:spPr>
          <a:xfrm>
            <a:off x="7615832" y="6147813"/>
            <a:ext cx="1178" cy="710187"/>
          </a:xfrm>
          <a:prstGeom prst="line">
            <a:avLst/>
          </a:prstGeom>
          <a:ln w="6350">
            <a:solidFill>
              <a:srgbClr val="5C3719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909104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23016" y="5897180"/>
            <a:ext cx="7152559" cy="960820"/>
          </a:xfrm>
        </p:spPr>
        <p:txBody>
          <a:bodyPr lIns="0" tIns="0" rIns="0" bIns="0">
            <a:normAutofit/>
          </a:bodyPr>
          <a:lstStyle>
            <a:lvl1pPr marL="0" indent="0" algn="ctr">
              <a:buNone/>
              <a:defRPr sz="2200" b="0" i="0">
                <a:solidFill>
                  <a:srgbClr val="7E112B"/>
                </a:solidFill>
                <a:latin typeface="Avenir Next LT Pro Demi" panose="020B0504020202020204" pitchFamily="34" charset="77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dirty="0"/>
              <a:t>Click to edit Master subtitle style</a:t>
            </a:r>
            <a:endParaRPr lang="en-US" dirty="0"/>
          </a:p>
        </p:txBody>
      </p:sp>
      <p:pic>
        <p:nvPicPr>
          <p:cNvPr id="9" name="Picture 8" descr="A logo with yellow and orange leaves&#10;&#10;AI-generated content may be incorrect.">
            <a:extLst>
              <a:ext uri="{FF2B5EF4-FFF2-40B4-BE49-F238E27FC236}">
                <a16:creationId xmlns:a16="http://schemas.microsoft.com/office/drawing/2014/main" xmlns="" id="{0FDD2224-466E-38CE-AD2B-08D724C80AB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b="14947"/>
          <a:stretch>
            <a:fillRect/>
          </a:stretch>
        </p:blipFill>
        <p:spPr>
          <a:xfrm>
            <a:off x="7785717" y="6147813"/>
            <a:ext cx="747096" cy="511932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xmlns="" id="{6C80C094-D232-14D8-32DD-4083D83FAC60}"/>
              </a:ext>
            </a:extLst>
          </p:cNvPr>
          <p:cNvSpPr/>
          <p:nvPr userDrawn="1"/>
        </p:nvSpPr>
        <p:spPr>
          <a:xfrm>
            <a:off x="0" y="0"/>
            <a:ext cx="9144000" cy="83912"/>
          </a:xfrm>
          <a:prstGeom prst="rect">
            <a:avLst/>
          </a:prstGeom>
          <a:solidFill>
            <a:srgbClr val="4C80B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55E514C9-C69C-04A4-01D1-977B576315BE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 l="893" r="893"/>
          <a:stretch/>
        </p:blipFill>
        <p:spPr>
          <a:xfrm>
            <a:off x="1" y="5768975"/>
            <a:ext cx="611188" cy="1089025"/>
          </a:xfrm>
          <a:prstGeom prst="rect">
            <a:avLst/>
          </a:prstGeom>
          <a:solidFill>
            <a:srgbClr val="4C80B0"/>
          </a:solidFill>
        </p:spPr>
      </p:pic>
    </p:spTree>
    <p:extLst>
      <p:ext uri="{BB962C8B-B14F-4D97-AF65-F5344CB8AC3E}">
        <p14:creationId xmlns:p14="http://schemas.microsoft.com/office/powerpoint/2010/main" val="26028547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23016" y="5897180"/>
            <a:ext cx="7152559" cy="960820"/>
          </a:xfrm>
        </p:spPr>
        <p:txBody>
          <a:bodyPr lIns="0" tIns="0" rIns="0" bIns="0">
            <a:normAutofit/>
          </a:bodyPr>
          <a:lstStyle>
            <a:lvl1pPr marL="0" indent="0" algn="ctr">
              <a:buNone/>
              <a:defRPr sz="2200" b="0" i="0">
                <a:solidFill>
                  <a:srgbClr val="7E112B"/>
                </a:solidFill>
                <a:latin typeface="Avenir Next LT Pro Demi" panose="020B0504020202020204" pitchFamily="34" charset="77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dirty="0"/>
              <a:t>Click to edit Master subtitle style</a:t>
            </a:r>
            <a:endParaRPr lang="en-US" dirty="0"/>
          </a:p>
        </p:txBody>
      </p:sp>
      <p:pic>
        <p:nvPicPr>
          <p:cNvPr id="9" name="Picture 8" descr="A logo with yellow and orange leaves&#10;&#10;AI-generated content may be incorrect.">
            <a:extLst>
              <a:ext uri="{FF2B5EF4-FFF2-40B4-BE49-F238E27FC236}">
                <a16:creationId xmlns:a16="http://schemas.microsoft.com/office/drawing/2014/main" xmlns="" id="{0FDD2224-466E-38CE-AD2B-08D724C80AB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b="14947"/>
          <a:stretch>
            <a:fillRect/>
          </a:stretch>
        </p:blipFill>
        <p:spPr>
          <a:xfrm>
            <a:off x="7785717" y="6147813"/>
            <a:ext cx="747096" cy="511932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xmlns="" id="{6C80C094-D232-14D8-32DD-4083D83FAC60}"/>
              </a:ext>
            </a:extLst>
          </p:cNvPr>
          <p:cNvSpPr/>
          <p:nvPr userDrawn="1"/>
        </p:nvSpPr>
        <p:spPr>
          <a:xfrm>
            <a:off x="0" y="0"/>
            <a:ext cx="9144000" cy="83912"/>
          </a:xfrm>
          <a:prstGeom prst="rect">
            <a:avLst/>
          </a:prstGeom>
          <a:solidFill>
            <a:srgbClr val="8F894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55E514C9-C69C-04A4-01D1-977B576315BE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 l="893" r="893"/>
          <a:stretch/>
        </p:blipFill>
        <p:spPr>
          <a:xfrm>
            <a:off x="1" y="5768975"/>
            <a:ext cx="611188" cy="1089025"/>
          </a:xfrm>
          <a:prstGeom prst="rect">
            <a:avLst/>
          </a:prstGeom>
          <a:solidFill>
            <a:srgbClr val="4C80B0"/>
          </a:solidFill>
        </p:spPr>
      </p:pic>
    </p:spTree>
    <p:extLst>
      <p:ext uri="{BB962C8B-B14F-4D97-AF65-F5344CB8AC3E}">
        <p14:creationId xmlns:p14="http://schemas.microsoft.com/office/powerpoint/2010/main" val="17766575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ro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23016" y="5897180"/>
            <a:ext cx="7152559" cy="960820"/>
          </a:xfrm>
        </p:spPr>
        <p:txBody>
          <a:bodyPr lIns="0" tIns="0" rIns="0" bIns="0">
            <a:normAutofit/>
          </a:bodyPr>
          <a:lstStyle>
            <a:lvl1pPr marL="0" indent="0" algn="ctr">
              <a:buNone/>
              <a:defRPr sz="2200" b="0" i="0">
                <a:solidFill>
                  <a:srgbClr val="7E112B"/>
                </a:solidFill>
                <a:latin typeface="Avenir Next LT Pro Demi" panose="020B0504020202020204" pitchFamily="34" charset="77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dirty="0"/>
              <a:t>Click to edit Master subtitle style</a:t>
            </a:r>
            <a:endParaRPr lang="en-US" dirty="0"/>
          </a:p>
        </p:txBody>
      </p:sp>
      <p:pic>
        <p:nvPicPr>
          <p:cNvPr id="9" name="Picture 8" descr="A logo with yellow and orange leaves&#10;&#10;AI-generated content may be incorrect.">
            <a:extLst>
              <a:ext uri="{FF2B5EF4-FFF2-40B4-BE49-F238E27FC236}">
                <a16:creationId xmlns:a16="http://schemas.microsoft.com/office/drawing/2014/main" xmlns="" id="{0FDD2224-466E-38CE-AD2B-08D724C80AB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b="14947"/>
          <a:stretch>
            <a:fillRect/>
          </a:stretch>
        </p:blipFill>
        <p:spPr>
          <a:xfrm>
            <a:off x="7785717" y="6147813"/>
            <a:ext cx="747096" cy="511932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xmlns="" id="{6C80C094-D232-14D8-32DD-4083D83FAC60}"/>
              </a:ext>
            </a:extLst>
          </p:cNvPr>
          <p:cNvSpPr/>
          <p:nvPr userDrawn="1"/>
        </p:nvSpPr>
        <p:spPr>
          <a:xfrm>
            <a:off x="0" y="0"/>
            <a:ext cx="9144000" cy="83912"/>
          </a:xfrm>
          <a:prstGeom prst="rect">
            <a:avLst/>
          </a:prstGeom>
          <a:solidFill>
            <a:srgbClr val="7E11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55E514C9-C69C-04A4-01D1-977B576315BE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 l="893" r="893"/>
          <a:stretch/>
        </p:blipFill>
        <p:spPr>
          <a:xfrm>
            <a:off x="1" y="5768975"/>
            <a:ext cx="611188" cy="1089025"/>
          </a:xfrm>
          <a:prstGeom prst="rect">
            <a:avLst/>
          </a:prstGeom>
          <a:solidFill>
            <a:srgbClr val="4C80B0"/>
          </a:solidFill>
        </p:spPr>
      </p:pic>
    </p:spTree>
    <p:extLst>
      <p:ext uri="{BB962C8B-B14F-4D97-AF65-F5344CB8AC3E}">
        <p14:creationId xmlns:p14="http://schemas.microsoft.com/office/powerpoint/2010/main" val="30577269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ran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23016" y="5897180"/>
            <a:ext cx="7152559" cy="960820"/>
          </a:xfrm>
        </p:spPr>
        <p:txBody>
          <a:bodyPr lIns="0" tIns="0" rIns="0" bIns="0">
            <a:normAutofit/>
          </a:bodyPr>
          <a:lstStyle>
            <a:lvl1pPr marL="0" indent="0" algn="ctr">
              <a:buNone/>
              <a:defRPr sz="2200" b="0" i="0">
                <a:solidFill>
                  <a:srgbClr val="7E112B"/>
                </a:solidFill>
                <a:latin typeface="Avenir Next LT Pro Demi" panose="020B0504020202020204" pitchFamily="34" charset="77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dirty="0"/>
              <a:t>Click to edit Master subtitle style</a:t>
            </a:r>
            <a:endParaRPr lang="en-US" dirty="0"/>
          </a:p>
        </p:txBody>
      </p:sp>
      <p:pic>
        <p:nvPicPr>
          <p:cNvPr id="9" name="Picture 8" descr="A logo with yellow and orange leaves&#10;&#10;AI-generated content may be incorrect.">
            <a:extLst>
              <a:ext uri="{FF2B5EF4-FFF2-40B4-BE49-F238E27FC236}">
                <a16:creationId xmlns:a16="http://schemas.microsoft.com/office/drawing/2014/main" xmlns="" id="{0FDD2224-466E-38CE-AD2B-08D724C80AB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b="14947"/>
          <a:stretch>
            <a:fillRect/>
          </a:stretch>
        </p:blipFill>
        <p:spPr>
          <a:xfrm>
            <a:off x="7785717" y="6147813"/>
            <a:ext cx="747096" cy="511932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xmlns="" id="{6C80C094-D232-14D8-32DD-4083D83FAC60}"/>
              </a:ext>
            </a:extLst>
          </p:cNvPr>
          <p:cNvSpPr/>
          <p:nvPr userDrawn="1"/>
        </p:nvSpPr>
        <p:spPr>
          <a:xfrm>
            <a:off x="0" y="0"/>
            <a:ext cx="9144000" cy="83912"/>
          </a:xfrm>
          <a:prstGeom prst="rect">
            <a:avLst/>
          </a:prstGeom>
          <a:solidFill>
            <a:srgbClr val="F5822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55E514C9-C69C-04A4-01D1-977B576315BE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 l="893" r="893"/>
          <a:stretch/>
        </p:blipFill>
        <p:spPr>
          <a:xfrm>
            <a:off x="1" y="5768975"/>
            <a:ext cx="611188" cy="1089025"/>
          </a:xfrm>
          <a:prstGeom prst="rect">
            <a:avLst/>
          </a:prstGeom>
          <a:solidFill>
            <a:srgbClr val="4C80B0"/>
          </a:solidFill>
        </p:spPr>
      </p:pic>
    </p:spTree>
    <p:extLst>
      <p:ext uri="{BB962C8B-B14F-4D97-AF65-F5344CB8AC3E}">
        <p14:creationId xmlns:p14="http://schemas.microsoft.com/office/powerpoint/2010/main" val="6278713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D1C7A6-7CAC-7048-B745-F418703F627F}" type="datetimeFigureOut">
              <a:rPr lang="en-US" smtClean="0"/>
              <a:pPr/>
              <a:t>7/27/2026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1CD01C-959E-474B-AC3D-9F1BA40DDC7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381280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5D1C7A6-7CAC-7048-B745-F418703F627F}" type="datetimeFigureOut">
              <a:rPr lang="en-US" smtClean="0"/>
              <a:pPr/>
              <a:t>7/27/2026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91CD01C-959E-474B-AC3D-9F1BA40DDC7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261534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1" r:id="rId2"/>
    <p:sldLayoutId id="2147483656" r:id="rId3"/>
    <p:sldLayoutId id="2147483657" r:id="rId4"/>
    <p:sldLayoutId id="2147483658" r:id="rId5"/>
    <p:sldLayoutId id="2147483659" r:id="rId6"/>
    <p:sldLayoutId id="2147483655" r:id="rId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 xmlns="">
        <p15:guide id="1" orient="horz" pos="2160" userDrawn="1">
          <p15:clr>
            <a:srgbClr val="F26B43"/>
          </p15:clr>
        </p15:guide>
        <p15:guide id="2" pos="2880" userDrawn="1">
          <p15:clr>
            <a:srgbClr val="F26B43"/>
          </p15:clr>
        </p15:guide>
        <p15:guide id="4" pos="385" userDrawn="1">
          <p15:clr>
            <a:srgbClr val="F26B43"/>
          </p15:clr>
        </p15:guide>
        <p15:guide id="5" pos="5375" userDrawn="1">
          <p15:clr>
            <a:srgbClr val="F26B43"/>
          </p15:clr>
        </p15:guide>
        <p15:guide id="6" orient="horz" pos="3634" userDrawn="1">
          <p15:clr>
            <a:srgbClr val="F26B43"/>
          </p15:clr>
        </p15:guide>
        <p15:guide id="7" orient="horz" pos="232" userDrawn="1">
          <p15:clr>
            <a:srgbClr val="F26B43"/>
          </p15:clr>
        </p15:guide>
        <p15:guide id="8" orient="horz" pos="3748" userDrawn="1">
          <p15:clr>
            <a:srgbClr val="F26B43"/>
          </p15:clr>
        </p15:guide>
        <p15:guide id="9" pos="4898" userDrawn="1">
          <p15:clr>
            <a:srgbClr val="F26B43"/>
          </p15:clr>
        </p15:guide>
        <p15:guide id="10" orient="horz" pos="3430" userDrawn="1">
          <p15:clr>
            <a:srgbClr val="F26B43"/>
          </p15:clr>
        </p15:guide>
        <p15:guide id="11" pos="4694" userDrawn="1">
          <p15:clr>
            <a:srgbClr val="F26B43"/>
          </p15:clr>
        </p15:guide>
        <p15:guide id="12" orient="horz" pos="4178" userDrawn="1">
          <p15:clr>
            <a:srgbClr val="F26B43"/>
          </p15:clr>
        </p15:guide>
        <p15:guide id="13" pos="567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xmlns="" id="{007953EE-5A27-FBC7-8CE1-C98A361CA7F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9" name="object 20">
            <a:extLst>
              <a:ext uri="{FF2B5EF4-FFF2-40B4-BE49-F238E27FC236}">
                <a16:creationId xmlns:a16="http://schemas.microsoft.com/office/drawing/2014/main" xmlns="" id="{B631FD9A-73B2-FC60-577F-620DFB4F2E97}"/>
              </a:ext>
            </a:extLst>
          </p:cNvPr>
          <p:cNvSpPr txBox="1"/>
          <p:nvPr/>
        </p:nvSpPr>
        <p:spPr>
          <a:xfrm>
            <a:off x="22860" y="4915057"/>
            <a:ext cx="9121140" cy="85921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20"/>
              </a:spcBef>
            </a:pPr>
            <a:r>
              <a:rPr lang="en-US" sz="2400" spc="200" dirty="0">
                <a:solidFill>
                  <a:srgbClr val="FFFFFF"/>
                </a:solidFill>
                <a:latin typeface="Avenir Next LT Pro" panose="020B0504020202020204" pitchFamily="34" charset="77"/>
                <a:cs typeface="Segoe UI"/>
              </a:rPr>
              <a:t>CAPE WINELANDS</a:t>
            </a:r>
          </a:p>
          <a:p>
            <a:pPr algn="ctr">
              <a:lnSpc>
                <a:spcPct val="100000"/>
              </a:lnSpc>
              <a:spcBef>
                <a:spcPts val="120"/>
              </a:spcBef>
            </a:pPr>
            <a:r>
              <a:rPr lang="en-US" sz="3000" b="1" spc="-65" dirty="0">
                <a:solidFill>
                  <a:srgbClr val="FFFFFF"/>
                </a:solidFill>
                <a:latin typeface="Avenir Next LT Pro" panose="020B0504020202020204" pitchFamily="34" charset="77"/>
                <a:cs typeface="Segoe UI"/>
              </a:rPr>
              <a:t>OLIFANTS RIVER</a:t>
            </a:r>
          </a:p>
        </p:txBody>
      </p:sp>
    </p:spTree>
    <p:extLst>
      <p:ext uri="{BB962C8B-B14F-4D97-AF65-F5344CB8AC3E}">
        <p14:creationId xmlns:p14="http://schemas.microsoft.com/office/powerpoint/2010/main" val="253328666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ubtitle 23">
            <a:extLst>
              <a:ext uri="{FF2B5EF4-FFF2-40B4-BE49-F238E27FC236}">
                <a16:creationId xmlns:a16="http://schemas.microsoft.com/office/drawing/2014/main" xmlns="" id="{99C5C4E2-96D4-3342-8C1E-2C5F559C99D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/>
              <a:t>Where is South Africa?</a:t>
            </a:r>
          </a:p>
        </p:txBody>
      </p:sp>
      <p:pic>
        <p:nvPicPr>
          <p:cNvPr id="2" name="Picture 1" descr="BOT RIVER2.jpg">
            <a:extLst>
              <a:ext uri="{FF2B5EF4-FFF2-40B4-BE49-F238E27FC236}">
                <a16:creationId xmlns:a16="http://schemas.microsoft.com/office/drawing/2014/main" xmlns="" id="{678B7372-469D-FD5A-BE03-FD83E75709F1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420" t="5435" r="6349" b="21148"/>
          <a:stretch>
            <a:fillRect/>
          </a:stretch>
        </p:blipFill>
        <p:spPr>
          <a:xfrm>
            <a:off x="0" y="377727"/>
            <a:ext cx="9142571" cy="5400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31938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1A517436-FA4C-69B9-0288-C63094F3A5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ubtitle 23">
            <a:extLst>
              <a:ext uri="{FF2B5EF4-FFF2-40B4-BE49-F238E27FC236}">
                <a16:creationId xmlns:a16="http://schemas.microsoft.com/office/drawing/2014/main" xmlns="" id="{A28D9B26-50F4-5E21-E8E8-5DC45895EB2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/>
              <a:t>South Africa is the southernmost </a:t>
            </a:r>
            <a:br>
              <a:rPr lang="en-GB" dirty="0"/>
            </a:br>
            <a:r>
              <a:rPr lang="en-GB" dirty="0"/>
              <a:t>country in Africa.</a:t>
            </a:r>
          </a:p>
        </p:txBody>
      </p:sp>
      <p:pic>
        <p:nvPicPr>
          <p:cNvPr id="3" name="Picture 2" descr="BOT RIVER3.jpg">
            <a:extLst>
              <a:ext uri="{FF2B5EF4-FFF2-40B4-BE49-F238E27FC236}">
                <a16:creationId xmlns:a16="http://schemas.microsoft.com/office/drawing/2014/main" xmlns="" id="{6AD0747B-8D26-E58D-C3B8-197858BD9408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335" t="5874" r="10605" b="25567"/>
          <a:stretch>
            <a:fillRect/>
          </a:stretch>
        </p:blipFill>
        <p:spPr>
          <a:xfrm>
            <a:off x="0" y="368299"/>
            <a:ext cx="9142571" cy="5400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53767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F4703CD8-337C-D847-352B-B7BCAAF6BB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ubtitle 23">
            <a:extLst>
              <a:ext uri="{FF2B5EF4-FFF2-40B4-BE49-F238E27FC236}">
                <a16:creationId xmlns:a16="http://schemas.microsoft.com/office/drawing/2014/main" xmlns="" id="{A61CF2DD-0EF6-9B72-6C90-37B81FA9D63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GB" dirty="0"/>
              <a:t>Our winelands are located at the </a:t>
            </a:r>
            <a:br>
              <a:rPr lang="en-GB" dirty="0"/>
            </a:br>
            <a:r>
              <a:rPr lang="en-GB" dirty="0"/>
              <a:t>very tip of South Africa.</a:t>
            </a:r>
          </a:p>
          <a:p>
            <a:endParaRPr lang="en-GB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878BD239-F944-F6B0-CE98-B82170551DE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4738" t="5738" r="4823" b="22066"/>
          <a:stretch>
            <a:fillRect/>
          </a:stretch>
        </p:blipFill>
        <p:spPr>
          <a:xfrm>
            <a:off x="1" y="368300"/>
            <a:ext cx="9144000" cy="5400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008123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449DEF3C-1A82-A7C9-2764-4762B580C4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ubtitle 23">
            <a:extLst>
              <a:ext uri="{FF2B5EF4-FFF2-40B4-BE49-F238E27FC236}">
                <a16:creationId xmlns:a16="http://schemas.microsoft.com/office/drawing/2014/main" xmlns="" id="{38946F67-9317-7211-47FB-8884D1B59F3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GB" dirty="0"/>
              <a:t>PRODUCTION AREAS: </a:t>
            </a:r>
            <a:r>
              <a:rPr lang="en-GB" dirty="0">
                <a:solidFill>
                  <a:srgbClr val="5C3719"/>
                </a:solidFill>
                <a:latin typeface="Avenir Next LT Pro" panose="020B0504020202020204" pitchFamily="34" charset="77"/>
              </a:rPr>
              <a:t>Districts of South Africa.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F6BA028E-BFBB-16E3-98B5-8CDC564A004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8434" t="2423" r="1664" b="2533"/>
          <a:stretch>
            <a:fillRect/>
          </a:stretch>
        </p:blipFill>
        <p:spPr>
          <a:xfrm>
            <a:off x="2115407" y="368300"/>
            <a:ext cx="6417406" cy="540067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C6332194-BF91-4C27-9747-E9F7D7B301E3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15914" r="85455" b="20582"/>
          <a:stretch>
            <a:fillRect/>
          </a:stretch>
        </p:blipFill>
        <p:spPr>
          <a:xfrm>
            <a:off x="617209" y="365760"/>
            <a:ext cx="1749989" cy="54055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385640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4021D6CE-3AC8-EF02-F623-FAE91C976B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ubtitle 23">
            <a:extLst>
              <a:ext uri="{FF2B5EF4-FFF2-40B4-BE49-F238E27FC236}">
                <a16:creationId xmlns:a16="http://schemas.microsoft.com/office/drawing/2014/main" xmlns="" id="{4EA29A16-C37F-A530-6064-4ED81FA103E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/>
              <a:t>Wards of South Africa.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xmlns="" id="{C2319B71-18AC-70CE-C3AC-D222BC5356D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7338" t="5439" r="4793" b="21318"/>
          <a:stretch>
            <a:fillRect/>
          </a:stretch>
        </p:blipFill>
        <p:spPr>
          <a:xfrm>
            <a:off x="611188" y="368300"/>
            <a:ext cx="7656119" cy="5400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933117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9DF4B123-0B65-46F6-DE2C-010B496CE6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xmlns="" id="{6288BBFC-AD6A-D54F-4B86-10817F0C57A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64784" b="14469"/>
          <a:stretch>
            <a:fillRect/>
          </a:stretch>
        </p:blipFill>
        <p:spPr>
          <a:xfrm>
            <a:off x="-2" y="368301"/>
            <a:ext cx="9144000" cy="1422792"/>
          </a:xfrm>
          <a:prstGeom prst="rect">
            <a:avLst/>
          </a:prstGeom>
        </p:spPr>
      </p:pic>
      <p:sp>
        <p:nvSpPr>
          <p:cNvPr id="3" name="Subtitle 23">
            <a:extLst>
              <a:ext uri="{FF2B5EF4-FFF2-40B4-BE49-F238E27FC236}">
                <a16:creationId xmlns:a16="http://schemas.microsoft.com/office/drawing/2014/main" xmlns="" id="{EE941A10-AD39-2E18-CF5C-C1D0CEAE5F19}"/>
              </a:ext>
            </a:extLst>
          </p:cNvPr>
          <p:cNvSpPr txBox="1">
            <a:spLocks/>
          </p:cNvSpPr>
          <p:nvPr/>
        </p:nvSpPr>
        <p:spPr>
          <a:xfrm>
            <a:off x="611189" y="855412"/>
            <a:ext cx="7921624" cy="56308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200" b="0" i="0" kern="1200">
                <a:solidFill>
                  <a:srgbClr val="7E112B"/>
                </a:solidFill>
                <a:latin typeface="Avenir Next LT Pro Demi" panose="020B0504020202020204" pitchFamily="34" charset="77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3400" b="1" dirty="0">
                <a:solidFill>
                  <a:schemeClr val="bg1"/>
                </a:solidFill>
                <a:latin typeface="Avenir Next LT Pro" panose="020B0504020202020204" pitchFamily="34" charset="77"/>
              </a:rPr>
              <a:t>Olifants River</a:t>
            </a:r>
          </a:p>
        </p:txBody>
      </p:sp>
      <p:sp>
        <p:nvSpPr>
          <p:cNvPr id="4" name="Subtitle 23">
            <a:extLst>
              <a:ext uri="{FF2B5EF4-FFF2-40B4-BE49-F238E27FC236}">
                <a16:creationId xmlns:a16="http://schemas.microsoft.com/office/drawing/2014/main" xmlns="" id="{DCD2C695-1A03-650F-8728-C371B308E1C5}"/>
              </a:ext>
            </a:extLst>
          </p:cNvPr>
          <p:cNvSpPr txBox="1">
            <a:spLocks/>
          </p:cNvSpPr>
          <p:nvPr/>
        </p:nvSpPr>
        <p:spPr>
          <a:xfrm>
            <a:off x="1159896" y="2350672"/>
            <a:ext cx="3134200" cy="423501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200" b="0" i="0" kern="1200">
                <a:solidFill>
                  <a:srgbClr val="7E112B"/>
                </a:solidFill>
                <a:latin typeface="Avenir Next LT Pro Demi" panose="020B0504020202020204" pitchFamily="34" charset="77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360000">
              <a:spcBef>
                <a:spcPts val="1200"/>
              </a:spcBef>
            </a:pPr>
            <a:r>
              <a:rPr lang="en-ZA" sz="1800" dirty="0"/>
              <a:t>Region:	</a:t>
            </a:r>
            <a:r>
              <a:rPr lang="en-ZA" sz="1800" dirty="0">
                <a:solidFill>
                  <a:srgbClr val="5C3719"/>
                </a:solidFill>
                <a:latin typeface="Avenir Next LT Pro Light" panose="020B0304020202020204" pitchFamily="34" charset="77"/>
              </a:rPr>
              <a:t>Olifants River</a:t>
            </a:r>
          </a:p>
          <a:p>
            <a:pPr algn="l" defTabSz="360000">
              <a:spcBef>
                <a:spcPts val="1200"/>
              </a:spcBef>
            </a:pPr>
            <a:r>
              <a:rPr lang="en-ZA" sz="1800" dirty="0"/>
              <a:t>District:	</a:t>
            </a:r>
            <a:r>
              <a:rPr lang="en-ZA" sz="1800" dirty="0" err="1">
                <a:solidFill>
                  <a:srgbClr val="5C3719"/>
                </a:solidFill>
                <a:latin typeface="Avenir Next LT Pro Light" panose="020B0304020202020204" pitchFamily="34" charset="77"/>
              </a:rPr>
              <a:t>Citrusdal</a:t>
            </a:r>
            <a:r>
              <a:rPr lang="en-ZA" sz="1800" dirty="0">
                <a:solidFill>
                  <a:srgbClr val="5C3719"/>
                </a:solidFill>
                <a:latin typeface="Avenir Next LT Pro Light" panose="020B0304020202020204" pitchFamily="34" charset="77"/>
              </a:rPr>
              <a:t> Mountain</a:t>
            </a:r>
            <a:br>
              <a:rPr lang="en-ZA" sz="1800" dirty="0">
                <a:solidFill>
                  <a:srgbClr val="5C3719"/>
                </a:solidFill>
                <a:latin typeface="Avenir Next LT Pro Light" panose="020B0304020202020204" pitchFamily="34" charset="77"/>
              </a:rPr>
            </a:br>
            <a:r>
              <a:rPr lang="en-ZA" sz="1800" dirty="0">
                <a:solidFill>
                  <a:srgbClr val="5C3719"/>
                </a:solidFill>
                <a:latin typeface="Avenir Next LT Pro Light" panose="020B0304020202020204" pitchFamily="34" charset="77"/>
              </a:rPr>
              <a:t>			</a:t>
            </a:r>
            <a:r>
              <a:rPr lang="en-ZA" sz="1800" dirty="0" err="1">
                <a:solidFill>
                  <a:srgbClr val="5C3719"/>
                </a:solidFill>
                <a:latin typeface="Avenir Next LT Pro Light" panose="020B0304020202020204" pitchFamily="34" charset="77"/>
              </a:rPr>
              <a:t>Citrusdal</a:t>
            </a:r>
            <a:r>
              <a:rPr lang="en-ZA" sz="1800" dirty="0">
                <a:solidFill>
                  <a:srgbClr val="5C3719"/>
                </a:solidFill>
                <a:latin typeface="Avenir Next LT Pro Light" panose="020B0304020202020204" pitchFamily="34" charset="77"/>
              </a:rPr>
              <a:t> Valley</a:t>
            </a:r>
          </a:p>
          <a:p>
            <a:pPr algn="l" defTabSz="360000">
              <a:spcBef>
                <a:spcPts val="1200"/>
              </a:spcBef>
            </a:pPr>
            <a:r>
              <a:rPr lang="en-ZA" sz="1800" dirty="0"/>
              <a:t>Wards:	</a:t>
            </a:r>
            <a:r>
              <a:rPr lang="en-ZA" sz="1800" dirty="0" err="1">
                <a:solidFill>
                  <a:srgbClr val="5C3719"/>
                </a:solidFill>
                <a:latin typeface="Avenir Next LT Pro Light" panose="020B0304020202020204" pitchFamily="34" charset="77"/>
              </a:rPr>
              <a:t>Piekenierskloof</a:t>
            </a:r>
            <a:r>
              <a:rPr lang="en-ZA" sz="1800" dirty="0">
                <a:solidFill>
                  <a:srgbClr val="5C3719"/>
                </a:solidFill>
                <a:latin typeface="Avenir Next LT Pro Light" panose="020B0304020202020204" pitchFamily="34" charset="77"/>
              </a:rPr>
              <a:t/>
            </a:r>
            <a:br>
              <a:rPr lang="en-ZA" sz="1800" dirty="0">
                <a:solidFill>
                  <a:srgbClr val="5C3719"/>
                </a:solidFill>
                <a:latin typeface="Avenir Next LT Pro Light" panose="020B0304020202020204" pitchFamily="34" charset="77"/>
              </a:rPr>
            </a:br>
            <a:r>
              <a:rPr lang="en-ZA" sz="1800" dirty="0">
                <a:solidFill>
                  <a:srgbClr val="5C3719"/>
                </a:solidFill>
                <a:latin typeface="Avenir Next LT Pro Light" panose="020B0304020202020204" pitchFamily="34" charset="77"/>
              </a:rPr>
              <a:t>			</a:t>
            </a:r>
            <a:r>
              <a:rPr lang="en-ZA" sz="1800" dirty="0" err="1">
                <a:solidFill>
                  <a:srgbClr val="5C3719"/>
                </a:solidFill>
                <a:latin typeface="Avenir Next LT Pro Light" panose="020B0304020202020204" pitchFamily="34" charset="77"/>
              </a:rPr>
              <a:t>Spruitdrift</a:t>
            </a:r>
            <a:r>
              <a:rPr lang="en-ZA" sz="1800" dirty="0">
                <a:solidFill>
                  <a:srgbClr val="5C3719"/>
                </a:solidFill>
                <a:latin typeface="Avenir Next LT Pro Light" panose="020B0304020202020204" pitchFamily="34" charset="77"/>
              </a:rPr>
              <a:t/>
            </a:r>
            <a:br>
              <a:rPr lang="en-ZA" sz="1800" dirty="0">
                <a:solidFill>
                  <a:srgbClr val="5C3719"/>
                </a:solidFill>
                <a:latin typeface="Avenir Next LT Pro Light" panose="020B0304020202020204" pitchFamily="34" charset="77"/>
              </a:rPr>
            </a:br>
            <a:r>
              <a:rPr lang="en-ZA" sz="1800" dirty="0">
                <a:solidFill>
                  <a:srgbClr val="5C3719"/>
                </a:solidFill>
                <a:latin typeface="Avenir Next LT Pro Light" panose="020B0304020202020204" pitchFamily="34" charset="77"/>
              </a:rPr>
              <a:t>              	</a:t>
            </a:r>
            <a:r>
              <a:rPr lang="en-ZA" sz="1800" dirty="0" err="1">
                <a:solidFill>
                  <a:srgbClr val="5C3719"/>
                </a:solidFill>
                <a:latin typeface="Avenir Next LT Pro Light" panose="020B0304020202020204" pitchFamily="34" charset="77"/>
              </a:rPr>
              <a:t>Vredendal</a:t>
            </a:r>
            <a:endParaRPr lang="en-ZA" sz="1800" dirty="0">
              <a:solidFill>
                <a:srgbClr val="5C3719"/>
              </a:solidFill>
              <a:latin typeface="Avenir Next LT Pro Light" panose="020B0304020202020204" pitchFamily="34" charset="77"/>
            </a:endParaRPr>
          </a:p>
          <a:p>
            <a:pPr algn="l" defTabSz="360000">
              <a:spcBef>
                <a:spcPts val="1200"/>
              </a:spcBef>
            </a:pPr>
            <a:endParaRPr lang="en-ZA" sz="1800" dirty="0">
              <a:solidFill>
                <a:srgbClr val="5C3719"/>
              </a:solidFill>
              <a:latin typeface="Avenir Next LT Pro Light" panose="020B0304020202020204" pitchFamily="34" charset="77"/>
            </a:endParaRPr>
          </a:p>
          <a:p>
            <a:pPr algn="l" defTabSz="360000">
              <a:spcBef>
                <a:spcPts val="1200"/>
              </a:spcBef>
            </a:pPr>
            <a:endParaRPr lang="en-GB" sz="1800" dirty="0"/>
          </a:p>
        </p:txBody>
      </p:sp>
      <p:sp>
        <p:nvSpPr>
          <p:cNvPr id="6" name="Subtitle 23">
            <a:extLst>
              <a:ext uri="{FF2B5EF4-FFF2-40B4-BE49-F238E27FC236}">
                <a16:creationId xmlns:a16="http://schemas.microsoft.com/office/drawing/2014/main" xmlns="" id="{3AA41087-1F38-F9C1-FF1C-9C8239DDA334}"/>
              </a:ext>
            </a:extLst>
          </p:cNvPr>
          <p:cNvSpPr txBox="1">
            <a:spLocks/>
          </p:cNvSpPr>
          <p:nvPr/>
        </p:nvSpPr>
        <p:spPr>
          <a:xfrm>
            <a:off x="4903692" y="2350672"/>
            <a:ext cx="3985847" cy="423501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200" b="0" i="0" kern="1200">
                <a:solidFill>
                  <a:srgbClr val="7E112B"/>
                </a:solidFill>
                <a:latin typeface="Avenir Next LT Pro Demi" panose="020B0504020202020204" pitchFamily="34" charset="77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360000">
              <a:spcBef>
                <a:spcPts val="1200"/>
              </a:spcBef>
            </a:pPr>
            <a:r>
              <a:rPr lang="en-ZA" sz="1800" dirty="0"/>
              <a:t>Region:	</a:t>
            </a:r>
            <a:r>
              <a:rPr lang="en-ZA" sz="1800" dirty="0">
                <a:solidFill>
                  <a:srgbClr val="5C3719"/>
                </a:solidFill>
                <a:latin typeface="Avenir Next LT Pro Light" panose="020B0304020202020204" pitchFamily="34" charset="77"/>
              </a:rPr>
              <a:t>Coastal</a:t>
            </a:r>
          </a:p>
          <a:p>
            <a:pPr algn="l" defTabSz="360000">
              <a:spcBef>
                <a:spcPts val="1200"/>
              </a:spcBef>
            </a:pPr>
            <a:r>
              <a:rPr lang="en-ZA" sz="1800" dirty="0"/>
              <a:t>District:	</a:t>
            </a:r>
            <a:r>
              <a:rPr lang="en-ZA" sz="1800" dirty="0" err="1">
                <a:solidFill>
                  <a:srgbClr val="5C3719"/>
                </a:solidFill>
                <a:latin typeface="Avenir Next LT Pro Light" panose="020B0304020202020204" pitchFamily="34" charset="77"/>
              </a:rPr>
              <a:t>Lutzville</a:t>
            </a:r>
            <a:r>
              <a:rPr lang="en-ZA" sz="1800" dirty="0">
                <a:solidFill>
                  <a:srgbClr val="5C3719"/>
                </a:solidFill>
                <a:latin typeface="Avenir Next LT Pro Light" panose="020B0304020202020204" pitchFamily="34" charset="77"/>
              </a:rPr>
              <a:t> Valley</a:t>
            </a:r>
            <a:br>
              <a:rPr lang="en-ZA" sz="1800" dirty="0">
                <a:solidFill>
                  <a:srgbClr val="5C3719"/>
                </a:solidFill>
                <a:latin typeface="Avenir Next LT Pro Light" panose="020B0304020202020204" pitchFamily="34" charset="77"/>
              </a:rPr>
            </a:br>
            <a:r>
              <a:rPr lang="en-ZA" sz="1800" dirty="0">
                <a:solidFill>
                  <a:srgbClr val="5C3719"/>
                </a:solidFill>
                <a:latin typeface="Avenir Next LT Pro Light" panose="020B0304020202020204" pitchFamily="34" charset="77"/>
              </a:rPr>
              <a:t>			 </a:t>
            </a:r>
          </a:p>
          <a:p>
            <a:pPr algn="l" defTabSz="360000">
              <a:spcBef>
                <a:spcPts val="1200"/>
              </a:spcBef>
            </a:pPr>
            <a:r>
              <a:rPr lang="en-ZA" sz="1800" dirty="0"/>
              <a:t>Ward:	</a:t>
            </a:r>
            <a:r>
              <a:rPr lang="en-ZA" sz="1800" dirty="0" smtClean="0"/>
              <a:t>	</a:t>
            </a:r>
            <a:r>
              <a:rPr lang="en-ZA" sz="1800" dirty="0" err="1" smtClean="0">
                <a:solidFill>
                  <a:srgbClr val="5C3719"/>
                </a:solidFill>
                <a:latin typeface="Avenir Next LT Pro Light" panose="020B0304020202020204" pitchFamily="34" charset="77"/>
              </a:rPr>
              <a:t>Koekenaap</a:t>
            </a:r>
            <a:r>
              <a:rPr lang="en-ZA" sz="1800" dirty="0">
                <a:solidFill>
                  <a:srgbClr val="5C3719"/>
                </a:solidFill>
                <a:latin typeface="Avenir Next LT Pro Light" panose="020B0304020202020204" pitchFamily="34" charset="77"/>
              </a:rPr>
              <a:t/>
            </a:r>
            <a:br>
              <a:rPr lang="en-ZA" sz="1800" dirty="0">
                <a:solidFill>
                  <a:srgbClr val="5C3719"/>
                </a:solidFill>
                <a:latin typeface="Avenir Next LT Pro Light" panose="020B0304020202020204" pitchFamily="34" charset="77"/>
              </a:rPr>
            </a:br>
            <a:r>
              <a:rPr lang="en-ZA" sz="1800" dirty="0">
                <a:solidFill>
                  <a:srgbClr val="5C3719"/>
                </a:solidFill>
                <a:latin typeface="Avenir Next LT Pro Light" panose="020B0304020202020204" pitchFamily="34" charset="77"/>
              </a:rPr>
              <a:t>			</a:t>
            </a:r>
          </a:p>
          <a:p>
            <a:pPr algn="l" defTabSz="360000">
              <a:spcBef>
                <a:spcPts val="1200"/>
              </a:spcBef>
            </a:pPr>
            <a:endParaRPr lang="en-GB" sz="1800" dirty="0"/>
          </a:p>
        </p:txBody>
      </p:sp>
    </p:spTree>
    <p:extLst>
      <p:ext uri="{BB962C8B-B14F-4D97-AF65-F5344CB8AC3E}">
        <p14:creationId xmlns:p14="http://schemas.microsoft.com/office/powerpoint/2010/main" val="288642633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475F4B1A-5C57-033B-9FD6-C350473811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OLIFANTS RIVER5.jpg">
            <a:extLst>
              <a:ext uri="{FF2B5EF4-FFF2-40B4-BE49-F238E27FC236}">
                <a16:creationId xmlns:a16="http://schemas.microsoft.com/office/drawing/2014/main" xmlns="" id="{FF778FEF-6CB2-D3D1-C638-3B147E43FF1A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4046" t="6548" r="7456" b="22108"/>
          <a:stretch>
            <a:fillRect/>
          </a:stretch>
        </p:blipFill>
        <p:spPr>
          <a:xfrm>
            <a:off x="611188" y="368299"/>
            <a:ext cx="7921625" cy="5400675"/>
          </a:xfrm>
          <a:prstGeom prst="rect">
            <a:avLst/>
          </a:prstGeom>
        </p:spPr>
      </p:pic>
      <p:sp>
        <p:nvSpPr>
          <p:cNvPr id="4" name="Subtitle 3">
            <a:extLst>
              <a:ext uri="{FF2B5EF4-FFF2-40B4-BE49-F238E27FC236}">
                <a16:creationId xmlns:a16="http://schemas.microsoft.com/office/drawing/2014/main" xmlns="" id="{2CBAA58E-E763-5B71-CD8B-DE4E2728969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00112" y="5949950"/>
            <a:ext cx="3579291" cy="908050"/>
          </a:xfrm>
        </p:spPr>
        <p:txBody>
          <a:bodyPr>
            <a:normAutofit/>
          </a:bodyPr>
          <a:lstStyle/>
          <a:p>
            <a:r>
              <a:rPr lang="en-ZA" sz="1100" dirty="0"/>
              <a:t>This winegrowing area runs in a belt from north to south along the broad valley of the Olifants River.</a:t>
            </a:r>
          </a:p>
          <a:p>
            <a:endParaRPr lang="en-ZA" sz="1100" dirty="0"/>
          </a:p>
        </p:txBody>
      </p:sp>
    </p:spTree>
    <p:extLst>
      <p:ext uri="{BB962C8B-B14F-4D97-AF65-F5344CB8AC3E}">
        <p14:creationId xmlns:p14="http://schemas.microsoft.com/office/powerpoint/2010/main" val="230981497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1DD1E13C-C3A9-955F-AB92-45A2A38DA0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ubtitle 23">
            <a:extLst>
              <a:ext uri="{FF2B5EF4-FFF2-40B4-BE49-F238E27FC236}">
                <a16:creationId xmlns:a16="http://schemas.microsoft.com/office/drawing/2014/main" xmlns="" id="{92693D7C-4545-E45B-84AC-BA3D8CA5B4B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00113" y="5949950"/>
            <a:ext cx="3671887" cy="908050"/>
          </a:xfrm>
        </p:spPr>
        <p:txBody>
          <a:bodyPr>
            <a:normAutofit/>
          </a:bodyPr>
          <a:lstStyle/>
          <a:p>
            <a:r>
              <a:rPr lang="en-ZA" sz="1100" dirty="0"/>
              <a:t>The valley stretches from predominantly citrus-producing </a:t>
            </a:r>
            <a:r>
              <a:rPr lang="en-ZA" sz="1100" dirty="0" err="1"/>
              <a:t>Citrusdal</a:t>
            </a:r>
            <a:r>
              <a:rPr lang="en-ZA" sz="1100" dirty="0"/>
              <a:t> in the south to </a:t>
            </a:r>
            <a:r>
              <a:rPr lang="en-ZA" sz="1100" dirty="0" err="1"/>
              <a:t>Koekenaap</a:t>
            </a:r>
            <a:r>
              <a:rPr lang="en-ZA" sz="1100" dirty="0"/>
              <a:t> in the north, where the river turns back towards the south-west and flows into the cold Atlantic.</a:t>
            </a:r>
          </a:p>
        </p:txBody>
      </p:sp>
      <p:pic>
        <p:nvPicPr>
          <p:cNvPr id="2" name="Picture 1" descr="OLIFANTS RIVER6.jpg">
            <a:extLst>
              <a:ext uri="{FF2B5EF4-FFF2-40B4-BE49-F238E27FC236}">
                <a16:creationId xmlns:a16="http://schemas.microsoft.com/office/drawing/2014/main" xmlns="" id="{4FFC9733-60C3-2139-8266-F2EF8BCFC989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5447" t="7388" r="14287" b="26146"/>
          <a:stretch>
            <a:fillRect/>
          </a:stretch>
        </p:blipFill>
        <p:spPr>
          <a:xfrm>
            <a:off x="611188" y="368300"/>
            <a:ext cx="7164387" cy="5400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932490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0F002B0C-03FB-D160-93FC-B94C62BB98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ubtitle 23">
            <a:extLst>
              <a:ext uri="{FF2B5EF4-FFF2-40B4-BE49-F238E27FC236}">
                <a16:creationId xmlns:a16="http://schemas.microsoft.com/office/drawing/2014/main" xmlns="" id="{8E4C5DCE-47F2-F17C-97A1-B405F06EEFC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00113" y="5949950"/>
            <a:ext cx="3898224" cy="908050"/>
          </a:xfrm>
        </p:spPr>
        <p:txBody>
          <a:bodyPr wrap="square">
            <a:noAutofit/>
          </a:bodyPr>
          <a:lstStyle/>
          <a:p>
            <a:r>
              <a:rPr lang="en-ZA" sz="1100" dirty="0"/>
              <a:t>The West Coast Wine Route with its charming fisherman's villages offers numerous outdoor activities including </a:t>
            </a:r>
            <a:br>
              <a:rPr lang="en-ZA" sz="1100" dirty="0"/>
            </a:br>
            <a:r>
              <a:rPr lang="en-ZA" sz="1100" dirty="0"/>
              <a:t>4x4 routes, quad biking, river rafting, hiking, mountain </a:t>
            </a:r>
            <a:br>
              <a:rPr lang="en-ZA" sz="1100" dirty="0"/>
            </a:br>
            <a:r>
              <a:rPr lang="en-ZA" sz="1100" dirty="0"/>
              <a:t>biking and camping.</a:t>
            </a:r>
          </a:p>
        </p:txBody>
      </p:sp>
      <p:pic>
        <p:nvPicPr>
          <p:cNvPr id="3" name="Picture 2" descr="OLIFANTS RIVER7.jpg">
            <a:extLst>
              <a:ext uri="{FF2B5EF4-FFF2-40B4-BE49-F238E27FC236}">
                <a16:creationId xmlns:a16="http://schemas.microsoft.com/office/drawing/2014/main" xmlns="" id="{58E183BA-935E-F3AB-C7DB-AF442E270AEB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2715" t="10235" r="13208" b="22436"/>
          <a:stretch>
            <a:fillRect/>
          </a:stretch>
        </p:blipFill>
        <p:spPr>
          <a:xfrm>
            <a:off x="611188" y="368300"/>
            <a:ext cx="7921625" cy="5400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879499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48595C21-5CE8-A7A6-CA6A-008298BDAE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ubtitle 23">
            <a:extLst>
              <a:ext uri="{FF2B5EF4-FFF2-40B4-BE49-F238E27FC236}">
                <a16:creationId xmlns:a16="http://schemas.microsoft.com/office/drawing/2014/main" xmlns="" id="{82CB2524-39DD-25A8-98A9-EC1797CE365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00113" y="5949950"/>
            <a:ext cx="3671887" cy="908050"/>
          </a:xfrm>
        </p:spPr>
        <p:txBody>
          <a:bodyPr>
            <a:normAutofit/>
          </a:bodyPr>
          <a:lstStyle/>
          <a:p>
            <a:r>
              <a:rPr lang="en-ZA" sz="1100" dirty="0"/>
              <a:t>Every year, after the first winter rains, the landscape is transformed into a carpet of veld flowers of every imaginable hue and fragrance, attracting hordes of visitors from far and wide.</a:t>
            </a:r>
          </a:p>
        </p:txBody>
      </p:sp>
      <p:pic>
        <p:nvPicPr>
          <p:cNvPr id="2" name="Picture 1" descr="OLIFANTS RIVER8.jpg">
            <a:extLst>
              <a:ext uri="{FF2B5EF4-FFF2-40B4-BE49-F238E27FC236}">
                <a16:creationId xmlns:a16="http://schemas.microsoft.com/office/drawing/2014/main" xmlns="" id="{85A9AFC2-82E9-03A8-C4AE-FA4C29953A84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8518" t="6337" r="23288" b="35181"/>
          <a:stretch>
            <a:fillRect/>
          </a:stretch>
        </p:blipFill>
        <p:spPr>
          <a:xfrm>
            <a:off x="611188" y="368300"/>
            <a:ext cx="7164387" cy="5400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39716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7CCC0217-E9CF-4908-584F-FDA052315A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ubtitle 23">
            <a:extLst>
              <a:ext uri="{FF2B5EF4-FFF2-40B4-BE49-F238E27FC236}">
                <a16:creationId xmlns:a16="http://schemas.microsoft.com/office/drawing/2014/main" xmlns="" id="{E4558C3B-E87C-B958-4E8D-5D86B5BA639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00113" y="5949950"/>
            <a:ext cx="3536085" cy="908050"/>
          </a:xfrm>
        </p:spPr>
        <p:txBody>
          <a:bodyPr/>
          <a:lstStyle/>
          <a:p>
            <a:r>
              <a:rPr lang="en-ZA" dirty="0"/>
              <a:t>The rugged West Coast has pristine white beaches.</a:t>
            </a:r>
          </a:p>
        </p:txBody>
      </p:sp>
      <p:pic>
        <p:nvPicPr>
          <p:cNvPr id="3" name="Picture 2" descr="OLIFANTS RIVER9.jpg">
            <a:extLst>
              <a:ext uri="{FF2B5EF4-FFF2-40B4-BE49-F238E27FC236}">
                <a16:creationId xmlns:a16="http://schemas.microsoft.com/office/drawing/2014/main" xmlns="" id="{EA0B2033-2A3D-DE8D-E2BD-E96392EF1A41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9732" t="6609" r="28345" b="37109"/>
          <a:stretch>
            <a:fillRect/>
          </a:stretch>
        </p:blipFill>
        <p:spPr>
          <a:xfrm>
            <a:off x="611188" y="368300"/>
            <a:ext cx="7921625" cy="5400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927553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54DC3A1C-9C50-90C2-DD73-DA5B94D517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ubtitle 23">
            <a:extLst>
              <a:ext uri="{FF2B5EF4-FFF2-40B4-BE49-F238E27FC236}">
                <a16:creationId xmlns:a16="http://schemas.microsoft.com/office/drawing/2014/main" xmlns="" id="{69D1D021-757B-C4E2-7947-EF6860C1D3C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ZA" dirty="0"/>
              <a:t>The coastal area is perfect for nature lovers </a:t>
            </a:r>
            <a:r>
              <a:rPr lang="en-ZA" dirty="0" smtClean="0"/>
              <a:t>– it's </a:t>
            </a:r>
            <a:r>
              <a:rPr lang="en-ZA" dirty="0"/>
              <a:t>a bird watcher's paradise and, from July each year, whales are regularly spotted in the many small bays.</a:t>
            </a:r>
          </a:p>
        </p:txBody>
      </p:sp>
      <p:pic>
        <p:nvPicPr>
          <p:cNvPr id="2" name="Picture 1" descr="OLIFANTS RIVER10.jpg">
            <a:extLst>
              <a:ext uri="{FF2B5EF4-FFF2-40B4-BE49-F238E27FC236}">
                <a16:creationId xmlns:a16="http://schemas.microsoft.com/office/drawing/2014/main" xmlns="" id="{DDEF8F8A-627E-FC8E-85CE-89DBF06418DD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5391" t="6936" r="4775" b="41694"/>
          <a:stretch>
            <a:fillRect/>
          </a:stretch>
        </p:blipFill>
        <p:spPr>
          <a:xfrm>
            <a:off x="611188" y="368299"/>
            <a:ext cx="7921625" cy="33979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785435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030A165C-9038-9685-D7A1-C7418406B2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btitle 23">
            <a:extLst>
              <a:ext uri="{FF2B5EF4-FFF2-40B4-BE49-F238E27FC236}">
                <a16:creationId xmlns:a16="http://schemas.microsoft.com/office/drawing/2014/main" xmlns="" id="{B24F4B46-B220-1BEF-A3DB-4F3352C7EC7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00113" y="5949950"/>
            <a:ext cx="4504806" cy="908050"/>
          </a:xfrm>
        </p:spPr>
        <p:txBody>
          <a:bodyPr>
            <a:normAutofit/>
          </a:bodyPr>
          <a:lstStyle/>
          <a:p>
            <a:pPr algn="l"/>
            <a:r>
              <a:rPr lang="en-ZA" sz="1500" dirty="0">
                <a:solidFill>
                  <a:srgbClr val="5C3719"/>
                </a:solidFill>
                <a:latin typeface="Avenir Next LT Pro" panose="020B0504020202020204" pitchFamily="34" charset="77"/>
              </a:rPr>
              <a:t>The summers in this valley range from relatively warm to cool compared with some of South Africa’s other wine regions.</a:t>
            </a:r>
          </a:p>
          <a:p>
            <a:pPr algn="l"/>
            <a:endParaRPr lang="en-ZA" sz="1500" dirty="0">
              <a:solidFill>
                <a:srgbClr val="5C3719"/>
              </a:solidFill>
              <a:latin typeface="Avenir Next LT Pro" panose="020B0504020202020204" pitchFamily="34" charset="77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xmlns="" id="{3036F0DC-A200-0F2D-A08F-989C6BC6936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47" t="6645" r="12731" b="20249"/>
          <a:stretch>
            <a:fillRect/>
          </a:stretch>
        </p:blipFill>
        <p:spPr>
          <a:xfrm>
            <a:off x="611188" y="368300"/>
            <a:ext cx="7921625" cy="5400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624592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97EB936E-E737-B7F3-B535-82C73B9204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ubtitle 23">
            <a:extLst>
              <a:ext uri="{FF2B5EF4-FFF2-40B4-BE49-F238E27FC236}">
                <a16:creationId xmlns:a16="http://schemas.microsoft.com/office/drawing/2014/main" xmlns="" id="{1CDC74C4-E31C-E747-CE12-FCFF044E1AC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00113" y="5949950"/>
            <a:ext cx="4088346" cy="908050"/>
          </a:xfrm>
        </p:spPr>
        <p:txBody>
          <a:bodyPr>
            <a:normAutofit/>
          </a:bodyPr>
          <a:lstStyle/>
          <a:p>
            <a:r>
              <a:rPr lang="en-ZA" dirty="0"/>
              <a:t>Rainfall in the region is low. The southern part of the valley up until Clanwilliam has an annual average rainfall of 370mm.</a:t>
            </a:r>
          </a:p>
          <a:p>
            <a:endParaRPr lang="en-ZA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B4A87845-28AB-BDEC-4F78-D15590B6419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154" t="7708" r="20011" b="33160"/>
          <a:stretch>
            <a:fillRect/>
          </a:stretch>
        </p:blipFill>
        <p:spPr>
          <a:xfrm>
            <a:off x="611188" y="368300"/>
            <a:ext cx="7164387" cy="5400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641969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E3271139-DB8E-0E2C-FBA2-CC131D3BBA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ubtitle 23">
            <a:extLst>
              <a:ext uri="{FF2B5EF4-FFF2-40B4-BE49-F238E27FC236}">
                <a16:creationId xmlns:a16="http://schemas.microsoft.com/office/drawing/2014/main" xmlns="" id="{F75BD4B3-852C-7D14-637B-A5A6C164280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00113" y="5949950"/>
            <a:ext cx="4278469" cy="908050"/>
          </a:xfrm>
        </p:spPr>
        <p:txBody>
          <a:bodyPr/>
          <a:lstStyle/>
          <a:p>
            <a:r>
              <a:rPr lang="en-ZA" dirty="0"/>
              <a:t>Irrigation is obtained from the Clanwilliam dam, where the water is of an excellent quality.</a:t>
            </a:r>
          </a:p>
        </p:txBody>
      </p:sp>
      <p:pic>
        <p:nvPicPr>
          <p:cNvPr id="3" name="Picture 2" descr="OLIFANTS RIVER13.jpg">
            <a:extLst>
              <a:ext uri="{FF2B5EF4-FFF2-40B4-BE49-F238E27FC236}">
                <a16:creationId xmlns:a16="http://schemas.microsoft.com/office/drawing/2014/main" xmlns="" id="{5B72932F-5993-409A-466E-6F4EAA7F426E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0720" t="7325" r="13245" b="32654"/>
          <a:stretch>
            <a:fillRect/>
          </a:stretch>
        </p:blipFill>
        <p:spPr>
          <a:xfrm>
            <a:off x="611188" y="368300"/>
            <a:ext cx="7921625" cy="5400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532421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DA7F88D0-DBA5-6153-4C07-6BB7378DC0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ubtitle 23">
            <a:extLst>
              <a:ext uri="{FF2B5EF4-FFF2-40B4-BE49-F238E27FC236}">
                <a16:creationId xmlns:a16="http://schemas.microsoft.com/office/drawing/2014/main" xmlns="" id="{C1F6C652-88E4-2FEF-D603-862F57A555E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00113" y="5949950"/>
            <a:ext cx="3925384" cy="908050"/>
          </a:xfrm>
        </p:spPr>
        <p:txBody>
          <a:bodyPr>
            <a:noAutofit/>
          </a:bodyPr>
          <a:lstStyle/>
          <a:p>
            <a:r>
              <a:rPr lang="en-ZA" dirty="0"/>
              <a:t>The soils are mainly sandy alluvial soils from the surrounding Table Mountain sandstone mountains.</a:t>
            </a:r>
          </a:p>
        </p:txBody>
      </p:sp>
      <p:pic>
        <p:nvPicPr>
          <p:cNvPr id="3" name="Picture 2" descr="OLIFANTS RIVER14.jpg">
            <a:extLst>
              <a:ext uri="{FF2B5EF4-FFF2-40B4-BE49-F238E27FC236}">
                <a16:creationId xmlns:a16="http://schemas.microsoft.com/office/drawing/2014/main" xmlns="" id="{E61A38BC-F318-2FF6-2185-658B8110AA61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8750" t="6075" r="8817" b="28091"/>
          <a:stretch>
            <a:fillRect/>
          </a:stretch>
        </p:blipFill>
        <p:spPr>
          <a:xfrm>
            <a:off x="611188" y="368300"/>
            <a:ext cx="7921625" cy="5400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463165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5E902C88-BDF8-144C-E8B9-7CB725D406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ubtitle 23">
            <a:extLst>
              <a:ext uri="{FF2B5EF4-FFF2-40B4-BE49-F238E27FC236}">
                <a16:creationId xmlns:a16="http://schemas.microsoft.com/office/drawing/2014/main" xmlns="" id="{710A026C-72B2-5BBF-6A7A-2E6B8EA56B8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ZA" dirty="0"/>
              <a:t>Further north, intensive viticulture takes place.</a:t>
            </a:r>
          </a:p>
        </p:txBody>
      </p:sp>
      <p:pic>
        <p:nvPicPr>
          <p:cNvPr id="3" name="Picture 2" descr="OLIFANTS RIVER15.jpg">
            <a:extLst>
              <a:ext uri="{FF2B5EF4-FFF2-40B4-BE49-F238E27FC236}">
                <a16:creationId xmlns:a16="http://schemas.microsoft.com/office/drawing/2014/main" xmlns="" id="{2A3956DB-D499-3515-A806-F6138A3C8EFD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1488" t="6886" r="10828" b="23109"/>
          <a:stretch>
            <a:fillRect/>
          </a:stretch>
        </p:blipFill>
        <p:spPr>
          <a:xfrm>
            <a:off x="611189" y="368300"/>
            <a:ext cx="7989604" cy="5400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875347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E8A82691-8AB3-0A2E-4416-5B0C518B4D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ubtitle 23">
            <a:extLst>
              <a:ext uri="{FF2B5EF4-FFF2-40B4-BE49-F238E27FC236}">
                <a16:creationId xmlns:a16="http://schemas.microsoft.com/office/drawing/2014/main" xmlns="" id="{B29D242B-CF00-2542-9C01-F080FFF26B5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00113" y="5949950"/>
            <a:ext cx="3898224" cy="908050"/>
          </a:xfrm>
        </p:spPr>
        <p:txBody>
          <a:bodyPr>
            <a:normAutofit/>
          </a:bodyPr>
          <a:lstStyle/>
          <a:p>
            <a:r>
              <a:rPr lang="en-ZA" sz="1400" dirty="0"/>
              <a:t>Here the climate is warm and the average annual rainfall is 220 mm. </a:t>
            </a:r>
          </a:p>
          <a:p>
            <a:endParaRPr lang="en-ZA" sz="14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670C2314-3E7B-DF48-66D1-9C68082DB7B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750" t="7112" r="12302" b="21420"/>
          <a:stretch>
            <a:fillRect/>
          </a:stretch>
        </p:blipFill>
        <p:spPr>
          <a:xfrm>
            <a:off x="611189" y="368300"/>
            <a:ext cx="7853802" cy="5400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708111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B0EB8C51-EACC-E812-331F-7CD0D835CD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ubtitle 23">
            <a:extLst>
              <a:ext uri="{FF2B5EF4-FFF2-40B4-BE49-F238E27FC236}">
                <a16:creationId xmlns:a16="http://schemas.microsoft.com/office/drawing/2014/main" xmlns="" id="{A69D0EAB-DDF3-CF5A-EA11-7881166EA73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00113" y="5949950"/>
            <a:ext cx="4133614" cy="908050"/>
          </a:xfrm>
        </p:spPr>
        <p:txBody>
          <a:bodyPr>
            <a:normAutofit/>
          </a:bodyPr>
          <a:lstStyle/>
          <a:p>
            <a:r>
              <a:rPr lang="en-ZA" sz="1100" dirty="0"/>
              <a:t>Medium-textured, very fertile alluvial soils are found on the lower river terraces, while reddish-brown, medium-textured, calcareous </a:t>
            </a:r>
            <a:r>
              <a:rPr lang="en-ZA" sz="1100" dirty="0" err="1"/>
              <a:t>duripan</a:t>
            </a:r>
            <a:r>
              <a:rPr lang="en-ZA" sz="1100" dirty="0"/>
              <a:t> Karoo soils, similar to those of the Klein Karoo, are found on the higher reaches.</a:t>
            </a:r>
          </a:p>
        </p:txBody>
      </p:sp>
      <p:pic>
        <p:nvPicPr>
          <p:cNvPr id="3" name="Picture 2" descr="OLIFANTS RIVER17.jpg">
            <a:extLst>
              <a:ext uri="{FF2B5EF4-FFF2-40B4-BE49-F238E27FC236}">
                <a16:creationId xmlns:a16="http://schemas.microsoft.com/office/drawing/2014/main" xmlns="" id="{7F586657-4CDD-DB76-4E54-8C0289AAFD9A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0708" t="6177" r="10889" b="21186"/>
          <a:stretch>
            <a:fillRect/>
          </a:stretch>
        </p:blipFill>
        <p:spPr>
          <a:xfrm>
            <a:off x="611187" y="368300"/>
            <a:ext cx="7921625" cy="5400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702144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7D44EC92-8392-0773-1A9A-A58655BD3F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ubtitle 23">
            <a:extLst>
              <a:ext uri="{FF2B5EF4-FFF2-40B4-BE49-F238E27FC236}">
                <a16:creationId xmlns:a16="http://schemas.microsoft.com/office/drawing/2014/main" xmlns="" id="{65BFCCCD-B262-86F0-78D3-D4D5C18C8D9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00113" y="5949950"/>
            <a:ext cx="4097400" cy="908050"/>
          </a:xfrm>
        </p:spPr>
        <p:txBody>
          <a:bodyPr/>
          <a:lstStyle/>
          <a:p>
            <a:r>
              <a:rPr lang="en-ZA" dirty="0"/>
              <a:t>Red windblown sand with underlying calcareous silcrete layers is found in isolated areas on higher landscapes.</a:t>
            </a:r>
          </a:p>
        </p:txBody>
      </p:sp>
      <p:pic>
        <p:nvPicPr>
          <p:cNvPr id="2" name="Picture 1" descr="OLIFANTS RIVER18.jpg">
            <a:extLst>
              <a:ext uri="{FF2B5EF4-FFF2-40B4-BE49-F238E27FC236}">
                <a16:creationId xmlns:a16="http://schemas.microsoft.com/office/drawing/2014/main" xmlns="" id="{C58D4C66-FD36-CF5F-1AF9-031CCFCB85D5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1853" t="5967" r="10460" b="20924"/>
          <a:stretch>
            <a:fillRect/>
          </a:stretch>
        </p:blipFill>
        <p:spPr>
          <a:xfrm>
            <a:off x="611187" y="368300"/>
            <a:ext cx="7921625" cy="5400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698941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C3986D2C-B215-F52C-B66E-ED34920D8C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ubtitle 23">
            <a:extLst>
              <a:ext uri="{FF2B5EF4-FFF2-40B4-BE49-F238E27FC236}">
                <a16:creationId xmlns:a16="http://schemas.microsoft.com/office/drawing/2014/main" xmlns="" id="{DCAA0ACC-DC47-45BC-58E2-BD67990E7A7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00113" y="5949950"/>
            <a:ext cx="3762422" cy="908050"/>
          </a:xfrm>
        </p:spPr>
        <p:txBody>
          <a:bodyPr/>
          <a:lstStyle/>
          <a:p>
            <a:r>
              <a:rPr lang="en-ZA" dirty="0"/>
              <a:t>The alluvial and reddish-brown Karoo soils are very rich in cations and phosphate, and often contain free lime.</a:t>
            </a:r>
          </a:p>
        </p:txBody>
      </p:sp>
      <p:pic>
        <p:nvPicPr>
          <p:cNvPr id="2" name="Picture 1" descr="OLIFANTS RIVER19.jpg">
            <a:extLst>
              <a:ext uri="{FF2B5EF4-FFF2-40B4-BE49-F238E27FC236}">
                <a16:creationId xmlns:a16="http://schemas.microsoft.com/office/drawing/2014/main" xmlns="" id="{EDC61C88-54CB-3C61-A64F-15D8E94BD748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5100" t="6427" r="8254" b="42178"/>
          <a:stretch>
            <a:fillRect/>
          </a:stretch>
        </p:blipFill>
        <p:spPr>
          <a:xfrm>
            <a:off x="611188" y="368301"/>
            <a:ext cx="7921625" cy="35246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342808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74BAEE9D-C317-0219-862D-CE265B97FD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ubtitle 23">
            <a:extLst>
              <a:ext uri="{FF2B5EF4-FFF2-40B4-BE49-F238E27FC236}">
                <a16:creationId xmlns:a16="http://schemas.microsoft.com/office/drawing/2014/main" xmlns="" id="{D264126C-A2C5-AC37-016A-ADC220CDA6C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00113" y="5949950"/>
            <a:ext cx="4215095" cy="908050"/>
          </a:xfrm>
        </p:spPr>
        <p:txBody>
          <a:bodyPr>
            <a:normAutofit/>
          </a:bodyPr>
          <a:lstStyle/>
          <a:p>
            <a:r>
              <a:rPr lang="en-ZA" sz="1100" dirty="0"/>
              <a:t>Closer to the cold Atlantic Ocean in the vicinity of </a:t>
            </a:r>
            <a:r>
              <a:rPr lang="en-ZA" sz="1100" dirty="0" err="1"/>
              <a:t>Koekenaap</a:t>
            </a:r>
            <a:r>
              <a:rPr lang="en-ZA" sz="1100" dirty="0"/>
              <a:t> vineyards can be found where cooler climates ensure high quality grapes. Further down the coast are the maritime vineyards of the stand-alone ward of </a:t>
            </a:r>
            <a:r>
              <a:rPr lang="en-ZA" sz="1100" dirty="0" err="1"/>
              <a:t>Bamboes</a:t>
            </a:r>
            <a:r>
              <a:rPr lang="en-ZA" sz="1100" dirty="0"/>
              <a:t> Bay.</a:t>
            </a:r>
          </a:p>
          <a:p>
            <a:endParaRPr lang="en-ZA" sz="1100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xmlns="" id="{37255A07-4E57-F207-2875-CED11FB5946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85" t="6552" r="6670" b="36103"/>
          <a:stretch>
            <a:fillRect/>
          </a:stretch>
        </p:blipFill>
        <p:spPr>
          <a:xfrm>
            <a:off x="611188" y="368301"/>
            <a:ext cx="7921625" cy="39320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368296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3365256A-9061-E5E1-F0D5-58C0C51D24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ubtitle 23">
            <a:extLst>
              <a:ext uri="{FF2B5EF4-FFF2-40B4-BE49-F238E27FC236}">
                <a16:creationId xmlns:a16="http://schemas.microsoft.com/office/drawing/2014/main" xmlns="" id="{E35B72C5-7F84-8250-227D-881141F365A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00113" y="5949950"/>
            <a:ext cx="4142667" cy="908050"/>
          </a:xfrm>
        </p:spPr>
        <p:txBody>
          <a:bodyPr>
            <a:normAutofit/>
          </a:bodyPr>
          <a:lstStyle/>
          <a:p>
            <a:r>
              <a:rPr lang="en-ZA" sz="1100" dirty="0"/>
              <a:t>Isolated high-altitude vineyards are found in the high altitude wards of </a:t>
            </a:r>
            <a:r>
              <a:rPr lang="en-ZA" sz="1100" dirty="0" err="1"/>
              <a:t>Piekenierskloof</a:t>
            </a:r>
            <a:r>
              <a:rPr lang="en-ZA" sz="1100" dirty="0"/>
              <a:t> and stand-alone Cederberg, where the mean February temperature is 22.8⁰C  and rainfall is 473 mm (</a:t>
            </a:r>
            <a:r>
              <a:rPr lang="en-ZA" sz="1100" dirty="0" err="1"/>
              <a:t>Stagmanskop</a:t>
            </a:r>
            <a:r>
              <a:rPr lang="en-ZA" sz="1100" dirty="0"/>
              <a:t> Weather Station). </a:t>
            </a:r>
          </a:p>
          <a:p>
            <a:endParaRPr lang="en-ZA" sz="1100" dirty="0"/>
          </a:p>
        </p:txBody>
      </p:sp>
      <p:pic>
        <p:nvPicPr>
          <p:cNvPr id="2" name="Picture 1" descr="OLIFANTS RIVER21.jpg">
            <a:extLst>
              <a:ext uri="{FF2B5EF4-FFF2-40B4-BE49-F238E27FC236}">
                <a16:creationId xmlns:a16="http://schemas.microsoft.com/office/drawing/2014/main" xmlns="" id="{0C7E56F1-83EB-D6E1-0E66-8F866ECB1B48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1853" t="6002" r="7217" b="20443"/>
          <a:stretch>
            <a:fillRect/>
          </a:stretch>
        </p:blipFill>
        <p:spPr>
          <a:xfrm>
            <a:off x="611188" y="368300"/>
            <a:ext cx="7921625" cy="5400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483627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75CB1FBF-014F-81A4-6F08-7AAFEBA9F2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ubtitle 23">
            <a:extLst>
              <a:ext uri="{FF2B5EF4-FFF2-40B4-BE49-F238E27FC236}">
                <a16:creationId xmlns:a16="http://schemas.microsoft.com/office/drawing/2014/main" xmlns="" id="{B7BE3535-B786-70B0-EA46-D4E17D18D42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00113" y="5949950"/>
            <a:ext cx="4649661" cy="908050"/>
          </a:xfrm>
        </p:spPr>
        <p:txBody>
          <a:bodyPr/>
          <a:lstStyle/>
          <a:p>
            <a:r>
              <a:rPr lang="en-ZA" dirty="0"/>
              <a:t>The climate of the high-lying inland ward of </a:t>
            </a:r>
            <a:r>
              <a:rPr lang="en-ZA" dirty="0" err="1"/>
              <a:t>Piekenierskloof</a:t>
            </a:r>
            <a:r>
              <a:rPr lang="en-ZA" dirty="0"/>
              <a:t> is conducive to organic cultivation.</a:t>
            </a:r>
          </a:p>
        </p:txBody>
      </p:sp>
      <p:pic>
        <p:nvPicPr>
          <p:cNvPr id="2" name="Picture 1" descr="OLIFANTS RIVER22.jpg">
            <a:extLst>
              <a:ext uri="{FF2B5EF4-FFF2-40B4-BE49-F238E27FC236}">
                <a16:creationId xmlns:a16="http://schemas.microsoft.com/office/drawing/2014/main" xmlns="" id="{F9E1A262-BCC3-022D-F3AB-3A33049F7704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5044" t="5670" r="6913" b="27653"/>
          <a:stretch>
            <a:fillRect/>
          </a:stretch>
        </p:blipFill>
        <p:spPr>
          <a:xfrm>
            <a:off x="611188" y="368300"/>
            <a:ext cx="7921625" cy="5076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527094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9EA38693-FB57-C367-2103-C406A79FD8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ubtitle 23">
            <a:extLst>
              <a:ext uri="{FF2B5EF4-FFF2-40B4-BE49-F238E27FC236}">
                <a16:creationId xmlns:a16="http://schemas.microsoft.com/office/drawing/2014/main" xmlns="" id="{EDE04A0A-DA8E-9A86-1DA6-F744FC2AE48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00113" y="5949950"/>
            <a:ext cx="4740196" cy="908050"/>
          </a:xfrm>
        </p:spPr>
        <p:txBody>
          <a:bodyPr/>
          <a:lstStyle/>
          <a:p>
            <a:r>
              <a:rPr lang="en-ZA" dirty="0"/>
              <a:t>The most planted white-wine variety is Chenin Blanc, followed by </a:t>
            </a:r>
            <a:r>
              <a:rPr lang="en-ZA" dirty="0" err="1"/>
              <a:t>Colombard</a:t>
            </a:r>
            <a:r>
              <a:rPr lang="en-ZA" dirty="0"/>
              <a:t>.</a:t>
            </a:r>
          </a:p>
        </p:txBody>
      </p:sp>
      <p:pic>
        <p:nvPicPr>
          <p:cNvPr id="2" name="Picture 1" descr="OLIFANTS RIVER23.jpg">
            <a:extLst>
              <a:ext uri="{FF2B5EF4-FFF2-40B4-BE49-F238E27FC236}">
                <a16:creationId xmlns:a16="http://schemas.microsoft.com/office/drawing/2014/main" xmlns="" id="{CB367572-D806-991E-3C4B-03B83EDF5480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4047" t="9155" r="14291" b="23983"/>
          <a:stretch>
            <a:fillRect/>
          </a:stretch>
        </p:blipFill>
        <p:spPr>
          <a:xfrm>
            <a:off x="611188" y="368300"/>
            <a:ext cx="7921626" cy="5400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789134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CAB9D536-222B-B279-9039-1AC67932A9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ubtitle 23">
            <a:extLst>
              <a:ext uri="{FF2B5EF4-FFF2-40B4-BE49-F238E27FC236}">
                <a16:creationId xmlns:a16="http://schemas.microsoft.com/office/drawing/2014/main" xmlns="" id="{A55BA595-12AA-C97D-ED21-70699F4D75A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ZA" dirty="0"/>
              <a:t>The main red-wine varieties planted are Shiraz, Pinotage and Ruby Cabernet.</a:t>
            </a:r>
          </a:p>
          <a:p>
            <a:endParaRPr lang="en-ZA" dirty="0"/>
          </a:p>
        </p:txBody>
      </p:sp>
      <p:pic>
        <p:nvPicPr>
          <p:cNvPr id="2" name="Picture 2" descr="C:\Users\Hanlie\AppData\Local\Microsoft\Windows\Temporary Internet Files\Content.Outlook\44YP5CDK\OLIFANTS RIVER slide 24.jpg">
            <a:extLst>
              <a:ext uri="{FF2B5EF4-FFF2-40B4-BE49-F238E27FC236}">
                <a16:creationId xmlns:a16="http://schemas.microsoft.com/office/drawing/2014/main" xmlns="" id="{7A8F2186-9822-7C02-1DE8-F0B8273104E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2168" t="6601" r="21049" b="32530"/>
          <a:stretch>
            <a:fillRect/>
          </a:stretch>
        </p:blipFill>
        <p:spPr bwMode="auto">
          <a:xfrm>
            <a:off x="611188" y="368300"/>
            <a:ext cx="7899069" cy="54006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9802583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F1CD78D8-6B03-E001-38B4-EEC790EB41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ubtitle 23">
            <a:extLst>
              <a:ext uri="{FF2B5EF4-FFF2-40B4-BE49-F238E27FC236}">
                <a16:creationId xmlns:a16="http://schemas.microsoft.com/office/drawing/2014/main" xmlns="" id="{454A0015-C629-86A7-FDA8-0B72A5E4F02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00113" y="5949950"/>
            <a:ext cx="3807689" cy="908050"/>
          </a:xfrm>
        </p:spPr>
        <p:txBody>
          <a:bodyPr>
            <a:normAutofit/>
          </a:bodyPr>
          <a:lstStyle/>
          <a:p>
            <a:r>
              <a:rPr lang="en-ZA" sz="1100" dirty="0"/>
              <a:t>With careful canopy management, which ensures grapes are shaded by the vines leaves, combined with modern winemaking techniques, the Olifants River is proving to be a source of quality, affordable wines.</a:t>
            </a:r>
          </a:p>
        </p:txBody>
      </p:sp>
      <p:pic>
        <p:nvPicPr>
          <p:cNvPr id="3" name="Picture 2" descr="OLIFANTS RIVER25.jpg">
            <a:extLst>
              <a:ext uri="{FF2B5EF4-FFF2-40B4-BE49-F238E27FC236}">
                <a16:creationId xmlns:a16="http://schemas.microsoft.com/office/drawing/2014/main" xmlns="" id="{D56D217E-5B2C-F4D6-1CAB-52FA695ADB05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8771" t="7902" r="13314" b="21284"/>
          <a:stretch>
            <a:fillRect/>
          </a:stretch>
        </p:blipFill>
        <p:spPr>
          <a:xfrm>
            <a:off x="611188" y="368300"/>
            <a:ext cx="7921625" cy="5400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062999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823E20C8-8D4C-3CE9-AFF8-4EBCD43B1A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ubtitle 23">
            <a:extLst>
              <a:ext uri="{FF2B5EF4-FFF2-40B4-BE49-F238E27FC236}">
                <a16:creationId xmlns:a16="http://schemas.microsoft.com/office/drawing/2014/main" xmlns="" id="{063C084D-5611-86CA-411F-42B800785AC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00113" y="5921669"/>
            <a:ext cx="3973338" cy="908050"/>
          </a:xfrm>
        </p:spPr>
        <p:txBody>
          <a:bodyPr>
            <a:normAutofit/>
          </a:bodyPr>
          <a:lstStyle/>
          <a:p>
            <a:r>
              <a:rPr lang="en-GB" sz="900" dirty="0">
                <a:latin typeface="Avenir Next LT Pro Light" panose="020B0304020202020204" pitchFamily="34" charset="77"/>
              </a:rPr>
              <a:t>The images used in these presentations have been sourced from various producers, as well as industry and tourism bodies. These presentations are strictly for non-commercial, non-profit, educational purposes only and cannot be reproduced or transmitted in any form or by any means without written permission from Wines of South Africa (</a:t>
            </a:r>
            <a:r>
              <a:rPr lang="en-GB" sz="900" dirty="0" err="1">
                <a:latin typeface="Avenir Next LT Pro Light" panose="020B0304020202020204" pitchFamily="34" charset="77"/>
              </a:rPr>
              <a:t>WoSA</a:t>
            </a:r>
            <a:r>
              <a:rPr lang="en-GB" sz="900" dirty="0">
                <a:latin typeface="Avenir Next LT Pro Light" panose="020B0304020202020204" pitchFamily="34" charset="77"/>
              </a:rPr>
              <a:t>).</a:t>
            </a:r>
          </a:p>
          <a:p>
            <a:endParaRPr lang="en-GB" sz="900" dirty="0">
              <a:latin typeface="Avenir Next LT Pro Light" panose="020B0304020202020204" pitchFamily="34" charset="77"/>
            </a:endParaRPr>
          </a:p>
        </p:txBody>
      </p:sp>
      <p:pic>
        <p:nvPicPr>
          <p:cNvPr id="3" name="Picture 2" descr="OLIFANTS RIVER26.jpg">
            <a:extLst>
              <a:ext uri="{FF2B5EF4-FFF2-40B4-BE49-F238E27FC236}">
                <a16:creationId xmlns:a16="http://schemas.microsoft.com/office/drawing/2014/main" xmlns="" id="{82A70BEF-1FFC-9141-BF7B-DC8C6DAF32E0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6302" t="6757" r="12025" b="43428"/>
          <a:stretch>
            <a:fillRect/>
          </a:stretch>
        </p:blipFill>
        <p:spPr>
          <a:xfrm>
            <a:off x="611188" y="368300"/>
            <a:ext cx="7921625" cy="36242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216601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1BE84704-A50E-5487-F7BD-E16CB72EF88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-2" y="-2"/>
            <a:ext cx="9144000" cy="6858000"/>
          </a:xfrm>
          <a:prstGeom prst="rect">
            <a:avLst/>
          </a:prstGeom>
        </p:spPr>
      </p:pic>
      <p:sp>
        <p:nvSpPr>
          <p:cNvPr id="5" name="object 20">
            <a:extLst>
              <a:ext uri="{FF2B5EF4-FFF2-40B4-BE49-F238E27FC236}">
                <a16:creationId xmlns:a16="http://schemas.microsoft.com/office/drawing/2014/main" xmlns="" id="{77DFABF0-92BF-44A1-A465-A2C7B3C42D8A}"/>
              </a:ext>
            </a:extLst>
          </p:cNvPr>
          <p:cNvSpPr txBox="1"/>
          <p:nvPr/>
        </p:nvSpPr>
        <p:spPr>
          <a:xfrm>
            <a:off x="22860" y="4915057"/>
            <a:ext cx="9121140" cy="78483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20"/>
              </a:spcBef>
            </a:pPr>
            <a:r>
              <a:rPr lang="en-US" sz="5000" b="1" spc="-65" dirty="0">
                <a:solidFill>
                  <a:srgbClr val="FFFFFF"/>
                </a:solidFill>
                <a:latin typeface="Avenir Next LT Pro" panose="020B0504020202020204" pitchFamily="34" charset="77"/>
                <a:cs typeface="Segoe UI"/>
              </a:rPr>
              <a:t>The end</a:t>
            </a:r>
            <a:endParaRPr sz="5000" b="1" dirty="0">
              <a:latin typeface="Avenir Next LT Pro" panose="020B0504020202020204" pitchFamily="34" charset="77"/>
              <a:cs typeface="Segoe UI"/>
            </a:endParaRPr>
          </a:p>
        </p:txBody>
      </p:sp>
      <p:sp>
        <p:nvSpPr>
          <p:cNvPr id="2" name="Subtitle 23">
            <a:extLst>
              <a:ext uri="{FF2B5EF4-FFF2-40B4-BE49-F238E27FC236}">
                <a16:creationId xmlns:a16="http://schemas.microsoft.com/office/drawing/2014/main" xmlns="" id="{FD5B4994-9B03-DB4D-7C43-806A3D8F60DC}"/>
              </a:ext>
            </a:extLst>
          </p:cNvPr>
          <p:cNvSpPr txBox="1">
            <a:spLocks/>
          </p:cNvSpPr>
          <p:nvPr/>
        </p:nvSpPr>
        <p:spPr>
          <a:xfrm>
            <a:off x="611188" y="368300"/>
            <a:ext cx="7921625" cy="2195790"/>
          </a:xfrm>
          <a:prstGeom prst="rect">
            <a:avLst/>
          </a:prstGeom>
        </p:spPr>
        <p:txBody>
          <a:bodyPr anchor="ctr"/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GB" sz="2000" b="1" dirty="0">
                <a:solidFill>
                  <a:schemeClr val="bg1"/>
                </a:solidFill>
                <a:latin typeface="Avenir Next LT Pro Demi" panose="020B0504020202020204" pitchFamily="34" charset="77"/>
              </a:rPr>
              <a:t>The Cape winelands, </a:t>
            </a:r>
            <a:r>
              <a:rPr lang="en-GB" sz="1500" dirty="0">
                <a:solidFill>
                  <a:schemeClr val="bg1"/>
                </a:solidFill>
                <a:latin typeface="Avenir Next LT Pro" panose="020B0504020202020204" pitchFamily="34" charset="77"/>
              </a:rPr>
              <a:t>considered by many to be the most </a:t>
            </a:r>
            <a:br>
              <a:rPr lang="en-GB" sz="1500" dirty="0">
                <a:solidFill>
                  <a:schemeClr val="bg1"/>
                </a:solidFill>
                <a:latin typeface="Avenir Next LT Pro" panose="020B0504020202020204" pitchFamily="34" charset="77"/>
              </a:rPr>
            </a:br>
            <a:r>
              <a:rPr lang="en-GB" sz="1500" dirty="0">
                <a:solidFill>
                  <a:schemeClr val="bg1"/>
                </a:solidFill>
                <a:latin typeface="Avenir Next LT Pro" panose="020B0504020202020204" pitchFamily="34" charset="77"/>
              </a:rPr>
              <a:t>beautiful in the world, have a network of diverse </a:t>
            </a:r>
            <a:br>
              <a:rPr lang="en-GB" sz="1500" dirty="0">
                <a:solidFill>
                  <a:schemeClr val="bg1"/>
                </a:solidFill>
                <a:latin typeface="Avenir Next LT Pro" panose="020B0504020202020204" pitchFamily="34" charset="77"/>
              </a:rPr>
            </a:br>
            <a:r>
              <a:rPr lang="en-GB" sz="1500" dirty="0">
                <a:solidFill>
                  <a:schemeClr val="bg1"/>
                </a:solidFill>
                <a:latin typeface="Avenir Next LT Pro" panose="020B0504020202020204" pitchFamily="34" charset="77"/>
              </a:rPr>
              <a:t>and well-run wine routes, affording visitors a varied </a:t>
            </a:r>
            <a:br>
              <a:rPr lang="en-GB" sz="1500" dirty="0">
                <a:solidFill>
                  <a:schemeClr val="bg1"/>
                </a:solidFill>
                <a:latin typeface="Avenir Next LT Pro" panose="020B0504020202020204" pitchFamily="34" charset="77"/>
              </a:rPr>
            </a:br>
            <a:r>
              <a:rPr lang="en-GB" sz="1500" dirty="0">
                <a:solidFill>
                  <a:schemeClr val="bg1"/>
                </a:solidFill>
                <a:latin typeface="Avenir Next LT Pro" panose="020B0504020202020204" pitchFamily="34" charset="77"/>
              </a:rPr>
              <a:t>and unforgettable experience.</a:t>
            </a:r>
          </a:p>
        </p:txBody>
      </p:sp>
    </p:spTree>
    <p:extLst>
      <p:ext uri="{BB962C8B-B14F-4D97-AF65-F5344CB8AC3E}">
        <p14:creationId xmlns:p14="http://schemas.microsoft.com/office/powerpoint/2010/main" val="341635211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10917</TotalTime>
  <Words>612</Words>
  <Application>Microsoft Office PowerPoint</Application>
  <PresentationFormat>On-screen Show (4:3)</PresentationFormat>
  <Paragraphs>70</Paragraphs>
  <Slides>30</Slides>
  <Notes>30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1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private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WOSA</dc:creator>
  <cp:lastModifiedBy>Lindsaye</cp:lastModifiedBy>
  <cp:revision>274</cp:revision>
  <cp:lastPrinted>2016-05-23T10:12:21Z</cp:lastPrinted>
  <dcterms:created xsi:type="dcterms:W3CDTF">2013-06-26T13:00:34Z</dcterms:created>
  <dcterms:modified xsi:type="dcterms:W3CDTF">2026-07-27T06:47:03Z</dcterms:modified>
</cp:coreProperties>
</file>